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43"/>
  </p:notesMasterIdLst>
  <p:sldIdLst>
    <p:sldId id="256" r:id="rId2"/>
    <p:sldId id="257" r:id="rId3"/>
    <p:sldId id="258" r:id="rId4"/>
    <p:sldId id="259" r:id="rId5"/>
    <p:sldId id="297" r:id="rId6"/>
    <p:sldId id="298" r:id="rId7"/>
    <p:sldId id="262" r:id="rId8"/>
    <p:sldId id="299" r:id="rId9"/>
    <p:sldId id="300" r:id="rId10"/>
    <p:sldId id="301" r:id="rId11"/>
    <p:sldId id="302" r:id="rId12"/>
    <p:sldId id="267" r:id="rId13"/>
    <p:sldId id="303" r:id="rId14"/>
    <p:sldId id="304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</p:sldIdLst>
  <p:sldSz cx="9144000" cy="6858000" type="screen4x3"/>
  <p:notesSz cx="6858000" cy="9144000"/>
  <p:embeddedFontLst>
    <p:embeddedFont>
      <p:font typeface="Caveat" pitchFamily="2" charset="0"/>
      <p:regular r:id="rId44"/>
      <p:bold r:id="rId45"/>
    </p:embeddedFont>
    <p:embeddedFont>
      <p:font typeface="Noto Sans Symbols" pitchFamily="2" charset="0"/>
      <p:regular r:id="rId46"/>
      <p:bold r:id="rId47"/>
      <p:italic r:id="rId48"/>
      <p:boldItalic r:id="rId4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50" roundtripDataSignature="AMtx7mjhTRdLh0jqzsAwFtIUXGBU6QUnFA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usanna König" initials="" lastIdx="3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A0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647"/>
    <p:restoredTop sz="94658"/>
  </p:normalViewPr>
  <p:slideViewPr>
    <p:cSldViewPr snapToGrid="0">
      <p:cViewPr varScale="1">
        <p:scale>
          <a:sx n="116" d="100"/>
          <a:sy n="116" d="100"/>
        </p:scale>
        <p:origin x="408" y="17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font" Target="fonts/font4.fntdata"/><Relationship Id="rId50" Type="http://customschemas.google.com/relationships/presentationmetadata" Target="metadata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2.fntdata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1.fntdata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font" Target="fonts/font5.fntdata"/><Relationship Id="rId8" Type="http://schemas.openxmlformats.org/officeDocument/2006/relationships/slide" Target="slides/slide7.xml"/><Relationship Id="rId51" Type="http://schemas.openxmlformats.org/officeDocument/2006/relationships/commentAuthors" Target="commentAuthor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3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" name="Google Shape;15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>
          <a:extLst>
            <a:ext uri="{FF2B5EF4-FFF2-40B4-BE49-F238E27FC236}">
              <a16:creationId xmlns:a16="http://schemas.microsoft.com/office/drawing/2014/main" id="{EAA886ED-F750-54BE-C0B1-4E345DEFB2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:notes">
            <a:extLst>
              <a:ext uri="{FF2B5EF4-FFF2-40B4-BE49-F238E27FC236}">
                <a16:creationId xmlns:a16="http://schemas.microsoft.com/office/drawing/2014/main" id="{0E0E3226-B24D-38DF-CA3C-676F82F939D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4:notes">
            <a:extLst>
              <a:ext uri="{FF2B5EF4-FFF2-40B4-BE49-F238E27FC236}">
                <a16:creationId xmlns:a16="http://schemas.microsoft.com/office/drawing/2014/main" id="{6FA48E91-5D68-34D1-384E-5A48F3EAF0F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761812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>
          <a:extLst>
            <a:ext uri="{FF2B5EF4-FFF2-40B4-BE49-F238E27FC236}">
              <a16:creationId xmlns:a16="http://schemas.microsoft.com/office/drawing/2014/main" id="{16E1EA43-B6F7-7F7D-C6AD-13E3D336C4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:notes">
            <a:extLst>
              <a:ext uri="{FF2B5EF4-FFF2-40B4-BE49-F238E27FC236}">
                <a16:creationId xmlns:a16="http://schemas.microsoft.com/office/drawing/2014/main" id="{12C610CD-A487-BEFA-E1FE-B2DA76C518D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4:notes">
            <a:extLst>
              <a:ext uri="{FF2B5EF4-FFF2-40B4-BE49-F238E27FC236}">
                <a16:creationId xmlns:a16="http://schemas.microsoft.com/office/drawing/2014/main" id="{B1E92787-BED5-71C2-BB97-7C60B4452E5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8813182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6" name="Google Shape;326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>
          <a:extLst>
            <a:ext uri="{FF2B5EF4-FFF2-40B4-BE49-F238E27FC236}">
              <a16:creationId xmlns:a16="http://schemas.microsoft.com/office/drawing/2014/main" id="{57194A53-79B8-F810-C5B1-698DFBAE78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:notes">
            <a:extLst>
              <a:ext uri="{FF2B5EF4-FFF2-40B4-BE49-F238E27FC236}">
                <a16:creationId xmlns:a16="http://schemas.microsoft.com/office/drawing/2014/main" id="{3A2C28A4-EEF1-E311-0433-92C5D723B8B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4:notes">
            <a:extLst>
              <a:ext uri="{FF2B5EF4-FFF2-40B4-BE49-F238E27FC236}">
                <a16:creationId xmlns:a16="http://schemas.microsoft.com/office/drawing/2014/main" id="{D8C6A3B8-1198-A939-9B71-A4C20028236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478820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>
          <a:extLst>
            <a:ext uri="{FF2B5EF4-FFF2-40B4-BE49-F238E27FC236}">
              <a16:creationId xmlns:a16="http://schemas.microsoft.com/office/drawing/2014/main" id="{C04949A4-2E05-FA1A-F073-EB6A03E836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:notes">
            <a:extLst>
              <a:ext uri="{FF2B5EF4-FFF2-40B4-BE49-F238E27FC236}">
                <a16:creationId xmlns:a16="http://schemas.microsoft.com/office/drawing/2014/main" id="{CA865FA7-4A1C-0060-5FED-31EA21436BC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4:notes">
            <a:extLst>
              <a:ext uri="{FF2B5EF4-FFF2-40B4-BE49-F238E27FC236}">
                <a16:creationId xmlns:a16="http://schemas.microsoft.com/office/drawing/2014/main" id="{D0C32826-A8A9-CD34-C57B-88521654735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528628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9" name="Google Shape;369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377" name="Google Shape;377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8" name="Google Shape;378;p1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16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390" name="Google Shape;390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1" name="Google Shape;391;p1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17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401" name="Google Shape;401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2" name="Google Shape;402;p1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18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412" name="Google Shape;412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3" name="Google Shape;413;p1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19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" name="Google Shape;16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423" name="Google Shape;423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4" name="Google Shape;424;p2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434" name="Google Shape;434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5" name="Google Shape;435;p2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21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445" name="Google Shape;445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6" name="Google Shape;446;p2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22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456" name="Google Shape;456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7" name="Google Shape;457;p2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23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467" name="Google Shape;467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8" name="Google Shape;468;p2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24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478" name="Google Shape;478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9" name="Google Shape;479;p2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25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490" name="Google Shape;490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1" name="Google Shape;491;p2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26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Google Shape;500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501" name="Google Shape;501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2" name="Google Shape;502;p2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27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Google Shape;512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513" name="Google Shape;513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4" name="Google Shape;514;p2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28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Google Shape;524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525" name="Google Shape;525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6" name="Google Shape;526;p2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29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Google Shape;535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536" name="Google Shape;536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7" name="Google Shape;537;p3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30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547" name="Google Shape;547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8" name="Google Shape;548;p3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31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Google Shape;559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560" name="Google Shape;560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1" name="Google Shape;561;p3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32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Google Shape;572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573" name="Google Shape;573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4" name="Google Shape;574;p3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33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Google Shape;585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586" name="Google Shape;586;p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7" name="Google Shape;587;p3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34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" name="Google Shape;598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599" name="Google Shape;599;p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0" name="Google Shape;600;p3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35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" name="Google Shape;611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612" name="Google Shape;612;p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3" name="Google Shape;613;p3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36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" name="Google Shape;625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626" name="Google Shape;626;p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7" name="Google Shape;627;p3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37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9" name="Google Shape;639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640" name="Google Shape;640;p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1" name="Google Shape;641;p3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38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3" name="Google Shape;653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654" name="Google Shape;654;p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5" name="Google Shape;655;p3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39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7" name="Google Shape;667;p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8" name="Google Shape;668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" name="Google Shape;675;p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6" name="Google Shape;676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>
          <a:extLst>
            <a:ext uri="{FF2B5EF4-FFF2-40B4-BE49-F238E27FC236}">
              <a16:creationId xmlns:a16="http://schemas.microsoft.com/office/drawing/2014/main" id="{66E1CE28-C9E5-0F81-C346-C6DB951F18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:notes">
            <a:extLst>
              <a:ext uri="{FF2B5EF4-FFF2-40B4-BE49-F238E27FC236}">
                <a16:creationId xmlns:a16="http://schemas.microsoft.com/office/drawing/2014/main" id="{022AB891-0A61-8967-CAE9-FF928B91D96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4:notes">
            <a:extLst>
              <a:ext uri="{FF2B5EF4-FFF2-40B4-BE49-F238E27FC236}">
                <a16:creationId xmlns:a16="http://schemas.microsoft.com/office/drawing/2014/main" id="{AF6D99DC-B8E8-267E-5692-D420F511A03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812102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>
          <a:extLst>
            <a:ext uri="{FF2B5EF4-FFF2-40B4-BE49-F238E27FC236}">
              <a16:creationId xmlns:a16="http://schemas.microsoft.com/office/drawing/2014/main" id="{09D4C490-88F8-7CAF-E7CB-218AB813CF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:notes">
            <a:extLst>
              <a:ext uri="{FF2B5EF4-FFF2-40B4-BE49-F238E27FC236}">
                <a16:creationId xmlns:a16="http://schemas.microsoft.com/office/drawing/2014/main" id="{35EB728D-93A1-03AA-DF25-259D3273C8B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4:notes">
            <a:extLst>
              <a:ext uri="{FF2B5EF4-FFF2-40B4-BE49-F238E27FC236}">
                <a16:creationId xmlns:a16="http://schemas.microsoft.com/office/drawing/2014/main" id="{ADF3CE46-7D82-BC68-6D0E-CF48CB1A8A7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944128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" name="Google Shape;24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>
          <a:extLst>
            <a:ext uri="{FF2B5EF4-FFF2-40B4-BE49-F238E27FC236}">
              <a16:creationId xmlns:a16="http://schemas.microsoft.com/office/drawing/2014/main" id="{AC638452-6176-16C6-93A7-93F3AF9AC8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:notes">
            <a:extLst>
              <a:ext uri="{FF2B5EF4-FFF2-40B4-BE49-F238E27FC236}">
                <a16:creationId xmlns:a16="http://schemas.microsoft.com/office/drawing/2014/main" id="{36DBBE0E-3A10-834C-F4CA-C28F60F1737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4:notes">
            <a:extLst>
              <a:ext uri="{FF2B5EF4-FFF2-40B4-BE49-F238E27FC236}">
                <a16:creationId xmlns:a16="http://schemas.microsoft.com/office/drawing/2014/main" id="{21F1DDB1-50C7-2226-8E84-8EF1D206393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335890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>
          <a:extLst>
            <a:ext uri="{FF2B5EF4-FFF2-40B4-BE49-F238E27FC236}">
              <a16:creationId xmlns:a16="http://schemas.microsoft.com/office/drawing/2014/main" id="{76EA2939-499C-CB7C-067A-A3B5B4AAB7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:notes">
            <a:extLst>
              <a:ext uri="{FF2B5EF4-FFF2-40B4-BE49-F238E27FC236}">
                <a16:creationId xmlns:a16="http://schemas.microsoft.com/office/drawing/2014/main" id="{BC507F92-69DE-806B-1145-F2812CD1A71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4:notes">
            <a:extLst>
              <a:ext uri="{FF2B5EF4-FFF2-40B4-BE49-F238E27FC236}">
                <a16:creationId xmlns:a16="http://schemas.microsoft.com/office/drawing/2014/main" id="{BE8015D3-3402-6E81-25AE-513AEEC7D8B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615608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43"/>
          <p:cNvSpPr txBox="1"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43"/>
          <p:cNvSpPr txBox="1">
            <a:spLocks noGrp="1"/>
          </p:cNvSpPr>
          <p:nvPr>
            <p:ph type="dt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43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43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52"/>
          <p:cNvSpPr txBox="1"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1" name="Google Shape;141;p52"/>
          <p:cNvSpPr txBox="1">
            <a:spLocks noGrp="1"/>
          </p:cNvSpPr>
          <p:nvPr>
            <p:ph type="body" idx="1"/>
          </p:nvPr>
        </p:nvSpPr>
        <p:spPr>
          <a:xfrm rot="5400000">
            <a:off x="2366169" y="-189706"/>
            <a:ext cx="4411662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08610" algn="l">
              <a:spcBef>
                <a:spcPts val="360"/>
              </a:spcBef>
              <a:spcAft>
                <a:spcPts val="0"/>
              </a:spcAft>
              <a:buSzPts val="1260"/>
              <a:buChar char="●"/>
              <a:defRPr/>
            </a:lvl1pPr>
            <a:lvl2pPr marL="914400" lvl="1" indent="-308610" algn="l">
              <a:spcBef>
                <a:spcPts val="360"/>
              </a:spcBef>
              <a:spcAft>
                <a:spcPts val="0"/>
              </a:spcAft>
              <a:buSzPts val="1260"/>
              <a:buChar char="●"/>
              <a:defRPr/>
            </a:lvl2pPr>
            <a:lvl3pPr marL="1371600" lvl="2" indent="-308610" algn="l">
              <a:spcBef>
                <a:spcPts val="360"/>
              </a:spcBef>
              <a:spcAft>
                <a:spcPts val="0"/>
              </a:spcAft>
              <a:buSzPts val="1260"/>
              <a:buChar char="●"/>
              <a:defRPr/>
            </a:lvl3pPr>
            <a:lvl4pPr marL="1828800" lvl="3" indent="-314325" algn="l">
              <a:spcBef>
                <a:spcPts val="360"/>
              </a:spcBef>
              <a:spcAft>
                <a:spcPts val="0"/>
              </a:spcAft>
              <a:buSzPts val="1350"/>
              <a:buChar char="▪"/>
              <a:defRPr/>
            </a:lvl4pPr>
            <a:lvl5pPr marL="2286000" lvl="4" indent="-320040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5pPr>
            <a:lvl6pPr marL="2743200" lvl="5" indent="-320040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6pPr>
            <a:lvl7pPr marL="3200400" lvl="6" indent="-320040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7pPr>
            <a:lvl8pPr marL="3657600" lvl="7" indent="-320040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8pPr>
            <a:lvl9pPr marL="4114800" lvl="8" indent="-320040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9pPr>
          </a:lstStyle>
          <a:p>
            <a:endParaRPr/>
          </a:p>
        </p:txBody>
      </p:sp>
      <p:sp>
        <p:nvSpPr>
          <p:cNvPr id="142" name="Google Shape;142;p52"/>
          <p:cNvSpPr txBox="1">
            <a:spLocks noGrp="1"/>
          </p:cNvSpPr>
          <p:nvPr>
            <p:ph type="dt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3" name="Google Shape;143;p52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" name="Google Shape;144;p52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53"/>
          <p:cNvSpPr txBox="1">
            <a:spLocks noGrp="1"/>
          </p:cNvSpPr>
          <p:nvPr>
            <p:ph type="title"/>
          </p:nvPr>
        </p:nvSpPr>
        <p:spPr>
          <a:xfrm rot="5400000">
            <a:off x="4653757" y="2097882"/>
            <a:ext cx="6008687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53"/>
          <p:cNvSpPr txBox="1">
            <a:spLocks noGrp="1"/>
          </p:cNvSpPr>
          <p:nvPr>
            <p:ph type="body" idx="1"/>
          </p:nvPr>
        </p:nvSpPr>
        <p:spPr>
          <a:xfrm rot="5400000">
            <a:off x="462756" y="116681"/>
            <a:ext cx="6008687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08610" algn="l">
              <a:spcBef>
                <a:spcPts val="360"/>
              </a:spcBef>
              <a:spcAft>
                <a:spcPts val="0"/>
              </a:spcAft>
              <a:buSzPts val="1260"/>
              <a:buChar char="●"/>
              <a:defRPr/>
            </a:lvl1pPr>
            <a:lvl2pPr marL="914400" lvl="1" indent="-308610" algn="l">
              <a:spcBef>
                <a:spcPts val="360"/>
              </a:spcBef>
              <a:spcAft>
                <a:spcPts val="0"/>
              </a:spcAft>
              <a:buSzPts val="1260"/>
              <a:buChar char="●"/>
              <a:defRPr/>
            </a:lvl2pPr>
            <a:lvl3pPr marL="1371600" lvl="2" indent="-308610" algn="l">
              <a:spcBef>
                <a:spcPts val="360"/>
              </a:spcBef>
              <a:spcAft>
                <a:spcPts val="0"/>
              </a:spcAft>
              <a:buSzPts val="1260"/>
              <a:buChar char="●"/>
              <a:defRPr/>
            </a:lvl3pPr>
            <a:lvl4pPr marL="1828800" lvl="3" indent="-314325" algn="l">
              <a:spcBef>
                <a:spcPts val="360"/>
              </a:spcBef>
              <a:spcAft>
                <a:spcPts val="0"/>
              </a:spcAft>
              <a:buSzPts val="1350"/>
              <a:buChar char="▪"/>
              <a:defRPr/>
            </a:lvl4pPr>
            <a:lvl5pPr marL="2286000" lvl="4" indent="-320040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5pPr>
            <a:lvl6pPr marL="2743200" lvl="5" indent="-320040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6pPr>
            <a:lvl7pPr marL="3200400" lvl="6" indent="-320040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7pPr>
            <a:lvl8pPr marL="3657600" lvl="7" indent="-320040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8pPr>
            <a:lvl9pPr marL="4114800" lvl="8" indent="-320040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9pPr>
          </a:lstStyle>
          <a:p>
            <a:endParaRPr/>
          </a:p>
        </p:txBody>
      </p:sp>
      <p:sp>
        <p:nvSpPr>
          <p:cNvPr id="148" name="Google Shape;148;p53"/>
          <p:cNvSpPr txBox="1">
            <a:spLocks noGrp="1"/>
          </p:cNvSpPr>
          <p:nvPr>
            <p:ph type="dt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9" name="Google Shape;149;p53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" name="Google Shape;150;p53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44"/>
          <p:cNvSpPr txBox="1">
            <a:spLocks noGrp="1"/>
          </p:cNvSpPr>
          <p:nvPr>
            <p:ph type="dt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44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44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 type="title">
  <p:cSld name="TITLE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8" name="Google Shape;58;p45"/>
          <p:cNvCxnSpPr/>
          <p:nvPr/>
        </p:nvCxnSpPr>
        <p:spPr>
          <a:xfrm>
            <a:off x="7315200" y="1066800"/>
            <a:ext cx="0" cy="44958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59" name="Google Shape;59;p45"/>
          <p:cNvGrpSpPr/>
          <p:nvPr/>
        </p:nvGrpSpPr>
        <p:grpSpPr>
          <a:xfrm>
            <a:off x="7493000" y="2992438"/>
            <a:ext cx="1338263" cy="2189162"/>
            <a:chOff x="4704" y="1885"/>
            <a:chExt cx="843" cy="1379"/>
          </a:xfrm>
        </p:grpSpPr>
        <p:sp>
          <p:nvSpPr>
            <p:cNvPr id="60" name="Google Shape;60;p45"/>
            <p:cNvSpPr/>
            <p:nvPr/>
          </p:nvSpPr>
          <p:spPr>
            <a:xfrm>
              <a:off x="4704" y="1885"/>
              <a:ext cx="127" cy="127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" name="Google Shape;61;p45"/>
            <p:cNvSpPr/>
            <p:nvPr/>
          </p:nvSpPr>
          <p:spPr>
            <a:xfrm>
              <a:off x="4883" y="1885"/>
              <a:ext cx="127" cy="127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" name="Google Shape;62;p45"/>
            <p:cNvSpPr/>
            <p:nvPr/>
          </p:nvSpPr>
          <p:spPr>
            <a:xfrm>
              <a:off x="5062" y="1885"/>
              <a:ext cx="127" cy="127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" name="Google Shape;63;p45"/>
            <p:cNvSpPr/>
            <p:nvPr/>
          </p:nvSpPr>
          <p:spPr>
            <a:xfrm>
              <a:off x="4704" y="2064"/>
              <a:ext cx="127" cy="127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" name="Google Shape;64;p45"/>
            <p:cNvSpPr/>
            <p:nvPr/>
          </p:nvSpPr>
          <p:spPr>
            <a:xfrm>
              <a:off x="4883" y="2064"/>
              <a:ext cx="127" cy="127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" name="Google Shape;65;p45"/>
            <p:cNvSpPr/>
            <p:nvPr/>
          </p:nvSpPr>
          <p:spPr>
            <a:xfrm>
              <a:off x="5062" y="2064"/>
              <a:ext cx="127" cy="127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" name="Google Shape;66;p45"/>
            <p:cNvSpPr/>
            <p:nvPr/>
          </p:nvSpPr>
          <p:spPr>
            <a:xfrm>
              <a:off x="5241" y="2064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" name="Google Shape;67;p45"/>
            <p:cNvSpPr/>
            <p:nvPr/>
          </p:nvSpPr>
          <p:spPr>
            <a:xfrm>
              <a:off x="4704" y="2243"/>
              <a:ext cx="127" cy="127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" name="Google Shape;68;p45"/>
            <p:cNvSpPr/>
            <p:nvPr/>
          </p:nvSpPr>
          <p:spPr>
            <a:xfrm>
              <a:off x="4883" y="2243"/>
              <a:ext cx="127" cy="127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" name="Google Shape;69;p45"/>
            <p:cNvSpPr/>
            <p:nvPr/>
          </p:nvSpPr>
          <p:spPr>
            <a:xfrm>
              <a:off x="5062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" name="Google Shape;70;p45"/>
            <p:cNvSpPr/>
            <p:nvPr/>
          </p:nvSpPr>
          <p:spPr>
            <a:xfrm>
              <a:off x="5241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" name="Google Shape;71;p45"/>
            <p:cNvSpPr/>
            <p:nvPr/>
          </p:nvSpPr>
          <p:spPr>
            <a:xfrm>
              <a:off x="5420" y="2243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" name="Google Shape;72;p45"/>
            <p:cNvSpPr/>
            <p:nvPr/>
          </p:nvSpPr>
          <p:spPr>
            <a:xfrm>
              <a:off x="4704" y="2421"/>
              <a:ext cx="127" cy="128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" name="Google Shape;73;p45"/>
            <p:cNvSpPr/>
            <p:nvPr/>
          </p:nvSpPr>
          <p:spPr>
            <a:xfrm>
              <a:off x="4883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" name="Google Shape;74;p45"/>
            <p:cNvSpPr/>
            <p:nvPr/>
          </p:nvSpPr>
          <p:spPr>
            <a:xfrm>
              <a:off x="5062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" name="Google Shape;75;p45"/>
            <p:cNvSpPr/>
            <p:nvPr/>
          </p:nvSpPr>
          <p:spPr>
            <a:xfrm>
              <a:off x="5241" y="2421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" name="Google Shape;76;p45"/>
            <p:cNvSpPr/>
            <p:nvPr/>
          </p:nvSpPr>
          <p:spPr>
            <a:xfrm>
              <a:off x="4704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" name="Google Shape;77;p45"/>
            <p:cNvSpPr/>
            <p:nvPr/>
          </p:nvSpPr>
          <p:spPr>
            <a:xfrm>
              <a:off x="4883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" name="Google Shape;78;p45"/>
            <p:cNvSpPr/>
            <p:nvPr/>
          </p:nvSpPr>
          <p:spPr>
            <a:xfrm>
              <a:off x="5062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" name="Google Shape;79;p45"/>
            <p:cNvSpPr/>
            <p:nvPr/>
          </p:nvSpPr>
          <p:spPr>
            <a:xfrm>
              <a:off x="5241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" name="Google Shape;80;p45"/>
            <p:cNvSpPr/>
            <p:nvPr/>
          </p:nvSpPr>
          <p:spPr>
            <a:xfrm>
              <a:off x="5420" y="2600"/>
              <a:ext cx="127" cy="128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" name="Google Shape;81;p45"/>
            <p:cNvSpPr/>
            <p:nvPr/>
          </p:nvSpPr>
          <p:spPr>
            <a:xfrm>
              <a:off x="4704" y="2779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" name="Google Shape;82;p45"/>
            <p:cNvSpPr/>
            <p:nvPr/>
          </p:nvSpPr>
          <p:spPr>
            <a:xfrm>
              <a:off x="4883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" name="Google Shape;83;p45"/>
            <p:cNvSpPr/>
            <p:nvPr/>
          </p:nvSpPr>
          <p:spPr>
            <a:xfrm>
              <a:off x="5062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" name="Google Shape;84;p45"/>
            <p:cNvSpPr/>
            <p:nvPr/>
          </p:nvSpPr>
          <p:spPr>
            <a:xfrm>
              <a:off x="5241" y="2779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" name="Google Shape;85;p45"/>
            <p:cNvSpPr/>
            <p:nvPr/>
          </p:nvSpPr>
          <p:spPr>
            <a:xfrm>
              <a:off x="4704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" name="Google Shape;86;p45"/>
            <p:cNvSpPr/>
            <p:nvPr/>
          </p:nvSpPr>
          <p:spPr>
            <a:xfrm>
              <a:off x="4883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" name="Google Shape;87;p45"/>
            <p:cNvSpPr/>
            <p:nvPr/>
          </p:nvSpPr>
          <p:spPr>
            <a:xfrm>
              <a:off x="5062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" name="Google Shape;88;p45"/>
            <p:cNvSpPr/>
            <p:nvPr/>
          </p:nvSpPr>
          <p:spPr>
            <a:xfrm>
              <a:off x="5241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" name="Google Shape;89;p45"/>
            <p:cNvSpPr/>
            <p:nvPr/>
          </p:nvSpPr>
          <p:spPr>
            <a:xfrm>
              <a:off x="4883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" name="Google Shape;90;p45"/>
            <p:cNvSpPr/>
            <p:nvPr/>
          </p:nvSpPr>
          <p:spPr>
            <a:xfrm>
              <a:off x="5241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91" name="Google Shape;91;p45"/>
          <p:cNvCxnSpPr/>
          <p:nvPr/>
        </p:nvCxnSpPr>
        <p:spPr>
          <a:xfrm>
            <a:off x="304800" y="2819400"/>
            <a:ext cx="82296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2" name="Google Shape;92;p45"/>
          <p:cNvSpPr txBox="1">
            <a:spLocks noGrp="1"/>
          </p:cNvSpPr>
          <p:nvPr>
            <p:ph type="ctrTitle"/>
          </p:nvPr>
        </p:nvSpPr>
        <p:spPr>
          <a:xfrm>
            <a:off x="315913" y="466725"/>
            <a:ext cx="6781800" cy="21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 sz="48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45"/>
          <p:cNvSpPr txBox="1">
            <a:spLocks noGrp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640"/>
              </a:spcBef>
              <a:spcAft>
                <a:spcPts val="0"/>
              </a:spcAft>
              <a:buSzPts val="2240"/>
              <a:buFont typeface="Noto Sans Symbols"/>
              <a:buNone/>
              <a:defRPr sz="3200"/>
            </a:lvl1pPr>
            <a:lvl2pPr lvl="1" algn="l">
              <a:spcBef>
                <a:spcPts val="360"/>
              </a:spcBef>
              <a:spcAft>
                <a:spcPts val="0"/>
              </a:spcAft>
              <a:buSzPts val="1260"/>
              <a:buChar char="●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SzPts val="1260"/>
              <a:buChar char="●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SzPts val="1350"/>
              <a:buChar char="▪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5pPr>
            <a:lvl6pPr lvl="5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6pPr>
            <a:lvl7pPr lvl="6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7pPr>
            <a:lvl8pPr lvl="7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8pPr>
            <a:lvl9pPr lvl="8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9pPr>
          </a:lstStyle>
          <a:p>
            <a:endParaRPr/>
          </a:p>
        </p:txBody>
      </p:sp>
      <p:sp>
        <p:nvSpPr>
          <p:cNvPr id="94" name="Google Shape;94;p45"/>
          <p:cNvSpPr txBox="1">
            <a:spLocks noGrp="1"/>
          </p:cNvSpPr>
          <p:nvPr>
            <p:ph type="dt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45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45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46"/>
          <p:cNvSpPr txBox="1"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46"/>
          <p:cNvSpPr txBox="1">
            <a:spLocks noGrp="1"/>
          </p:cNvSpPr>
          <p:nvPr>
            <p:ph type="body" idx="1"/>
          </p:nvPr>
        </p:nvSpPr>
        <p:spPr>
          <a:xfrm>
            <a:off x="457200" y="1719263"/>
            <a:ext cx="8229600" cy="4411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08610" algn="l">
              <a:spcBef>
                <a:spcPts val="360"/>
              </a:spcBef>
              <a:spcAft>
                <a:spcPts val="0"/>
              </a:spcAft>
              <a:buSzPts val="1260"/>
              <a:buChar char="●"/>
              <a:defRPr/>
            </a:lvl1pPr>
            <a:lvl2pPr marL="914400" lvl="1" indent="-308610" algn="l">
              <a:spcBef>
                <a:spcPts val="360"/>
              </a:spcBef>
              <a:spcAft>
                <a:spcPts val="0"/>
              </a:spcAft>
              <a:buSzPts val="1260"/>
              <a:buChar char="●"/>
              <a:defRPr/>
            </a:lvl2pPr>
            <a:lvl3pPr marL="1371600" lvl="2" indent="-308610" algn="l">
              <a:spcBef>
                <a:spcPts val="360"/>
              </a:spcBef>
              <a:spcAft>
                <a:spcPts val="0"/>
              </a:spcAft>
              <a:buSzPts val="1260"/>
              <a:buChar char="●"/>
              <a:defRPr/>
            </a:lvl3pPr>
            <a:lvl4pPr marL="1828800" lvl="3" indent="-314325" algn="l">
              <a:spcBef>
                <a:spcPts val="360"/>
              </a:spcBef>
              <a:spcAft>
                <a:spcPts val="0"/>
              </a:spcAft>
              <a:buSzPts val="1350"/>
              <a:buChar char="▪"/>
              <a:defRPr/>
            </a:lvl4pPr>
            <a:lvl5pPr marL="2286000" lvl="4" indent="-320040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5pPr>
            <a:lvl6pPr marL="2743200" lvl="5" indent="-320040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6pPr>
            <a:lvl7pPr marL="3200400" lvl="6" indent="-320040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7pPr>
            <a:lvl8pPr marL="3657600" lvl="7" indent="-320040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8pPr>
            <a:lvl9pPr marL="4114800" lvl="8" indent="-320040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9pPr>
          </a:lstStyle>
          <a:p>
            <a:endParaRPr/>
          </a:p>
        </p:txBody>
      </p:sp>
      <p:sp>
        <p:nvSpPr>
          <p:cNvPr id="100" name="Google Shape;100;p46"/>
          <p:cNvSpPr txBox="1">
            <a:spLocks noGrp="1"/>
          </p:cNvSpPr>
          <p:nvPr>
            <p:ph type="dt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46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46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47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47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2000"/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SzPts val="1260"/>
              <a:buNone/>
              <a:defRPr sz="1800"/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SzPts val="1120"/>
              <a:buNone/>
              <a:defRPr sz="1600"/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SzPts val="1050"/>
              <a:buNone/>
              <a:defRPr sz="1400"/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SzPts val="1120"/>
              <a:buNone/>
              <a:defRPr sz="1400"/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SzPts val="1120"/>
              <a:buNone/>
              <a:defRPr sz="1400"/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SzPts val="1120"/>
              <a:buNone/>
              <a:defRPr sz="1400"/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SzPts val="1120"/>
              <a:buNone/>
              <a:defRPr sz="1400"/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SzPts val="1120"/>
              <a:buNone/>
              <a:defRPr sz="1400"/>
            </a:lvl9pPr>
          </a:lstStyle>
          <a:p>
            <a:endParaRPr/>
          </a:p>
        </p:txBody>
      </p:sp>
      <p:sp>
        <p:nvSpPr>
          <p:cNvPr id="106" name="Google Shape;106;p47"/>
          <p:cNvSpPr txBox="1">
            <a:spLocks noGrp="1"/>
          </p:cNvSpPr>
          <p:nvPr>
            <p:ph type="dt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47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47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48"/>
          <p:cNvSpPr txBox="1"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48"/>
          <p:cNvSpPr txBox="1">
            <a:spLocks noGrp="1"/>
          </p:cNvSpPr>
          <p:nvPr>
            <p:ph type="body" idx="1"/>
          </p:nvPr>
        </p:nvSpPr>
        <p:spPr>
          <a:xfrm>
            <a:off x="457200" y="1719263"/>
            <a:ext cx="4038600" cy="4411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53060" algn="l">
              <a:spcBef>
                <a:spcPts val="560"/>
              </a:spcBef>
              <a:spcAft>
                <a:spcPts val="0"/>
              </a:spcAft>
              <a:buSzPts val="1960"/>
              <a:buChar char="●"/>
              <a:defRPr sz="2800"/>
            </a:lvl1pPr>
            <a:lvl2pPr marL="914400" lvl="1" indent="-335280" algn="l">
              <a:spcBef>
                <a:spcPts val="480"/>
              </a:spcBef>
              <a:spcAft>
                <a:spcPts val="0"/>
              </a:spcAft>
              <a:buSzPts val="1680"/>
              <a:buChar char="●"/>
              <a:defRPr sz="2400"/>
            </a:lvl2pPr>
            <a:lvl3pPr marL="1371600" lvl="2" indent="-317500" algn="l">
              <a:spcBef>
                <a:spcPts val="400"/>
              </a:spcBef>
              <a:spcAft>
                <a:spcPts val="0"/>
              </a:spcAft>
              <a:buSzPts val="1400"/>
              <a:buChar char="●"/>
              <a:defRPr sz="2000"/>
            </a:lvl3pPr>
            <a:lvl4pPr marL="1828800" lvl="3" indent="-314325" algn="l">
              <a:spcBef>
                <a:spcPts val="360"/>
              </a:spcBef>
              <a:spcAft>
                <a:spcPts val="0"/>
              </a:spcAft>
              <a:buSzPts val="1350"/>
              <a:buChar char="▪"/>
              <a:defRPr sz="1800"/>
            </a:lvl4pPr>
            <a:lvl5pPr marL="2286000" lvl="4" indent="-320040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 sz="1800"/>
            </a:lvl5pPr>
            <a:lvl6pPr marL="2743200" lvl="5" indent="-320040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 sz="1800"/>
            </a:lvl6pPr>
            <a:lvl7pPr marL="3200400" lvl="6" indent="-320040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 sz="1800"/>
            </a:lvl7pPr>
            <a:lvl8pPr marL="3657600" lvl="7" indent="-320040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 sz="1800"/>
            </a:lvl8pPr>
            <a:lvl9pPr marL="4114800" lvl="8" indent="-320040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 sz="1800"/>
            </a:lvl9pPr>
          </a:lstStyle>
          <a:p>
            <a:endParaRPr/>
          </a:p>
        </p:txBody>
      </p:sp>
      <p:sp>
        <p:nvSpPr>
          <p:cNvPr id="112" name="Google Shape;112;p48"/>
          <p:cNvSpPr txBox="1">
            <a:spLocks noGrp="1"/>
          </p:cNvSpPr>
          <p:nvPr>
            <p:ph type="body" idx="2"/>
          </p:nvPr>
        </p:nvSpPr>
        <p:spPr>
          <a:xfrm>
            <a:off x="4648200" y="1719263"/>
            <a:ext cx="4038600" cy="4411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53060" algn="l">
              <a:spcBef>
                <a:spcPts val="560"/>
              </a:spcBef>
              <a:spcAft>
                <a:spcPts val="0"/>
              </a:spcAft>
              <a:buSzPts val="1960"/>
              <a:buChar char="●"/>
              <a:defRPr sz="2800"/>
            </a:lvl1pPr>
            <a:lvl2pPr marL="914400" lvl="1" indent="-335280" algn="l">
              <a:spcBef>
                <a:spcPts val="480"/>
              </a:spcBef>
              <a:spcAft>
                <a:spcPts val="0"/>
              </a:spcAft>
              <a:buSzPts val="1680"/>
              <a:buChar char="●"/>
              <a:defRPr sz="2400"/>
            </a:lvl2pPr>
            <a:lvl3pPr marL="1371600" lvl="2" indent="-317500" algn="l">
              <a:spcBef>
                <a:spcPts val="400"/>
              </a:spcBef>
              <a:spcAft>
                <a:spcPts val="0"/>
              </a:spcAft>
              <a:buSzPts val="1400"/>
              <a:buChar char="●"/>
              <a:defRPr sz="2000"/>
            </a:lvl3pPr>
            <a:lvl4pPr marL="1828800" lvl="3" indent="-314325" algn="l">
              <a:spcBef>
                <a:spcPts val="360"/>
              </a:spcBef>
              <a:spcAft>
                <a:spcPts val="0"/>
              </a:spcAft>
              <a:buSzPts val="1350"/>
              <a:buChar char="▪"/>
              <a:defRPr sz="1800"/>
            </a:lvl4pPr>
            <a:lvl5pPr marL="2286000" lvl="4" indent="-320040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 sz="1800"/>
            </a:lvl5pPr>
            <a:lvl6pPr marL="2743200" lvl="5" indent="-320040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 sz="1800"/>
            </a:lvl6pPr>
            <a:lvl7pPr marL="3200400" lvl="6" indent="-320040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 sz="1800"/>
            </a:lvl7pPr>
            <a:lvl8pPr marL="3657600" lvl="7" indent="-320040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 sz="1800"/>
            </a:lvl8pPr>
            <a:lvl9pPr marL="4114800" lvl="8" indent="-320040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 sz="1800"/>
            </a:lvl9pPr>
          </a:lstStyle>
          <a:p>
            <a:endParaRPr/>
          </a:p>
        </p:txBody>
      </p:sp>
      <p:sp>
        <p:nvSpPr>
          <p:cNvPr id="113" name="Google Shape;113;p48"/>
          <p:cNvSpPr txBox="1">
            <a:spLocks noGrp="1"/>
          </p:cNvSpPr>
          <p:nvPr>
            <p:ph type="dt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48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48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4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49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SzPts val="168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SzPts val="126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SzPts val="12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SzPts val="128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SzPts val="128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SzPts val="128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SzPts val="1280"/>
              <a:buNone/>
              <a:defRPr sz="1600" b="1"/>
            </a:lvl9pPr>
          </a:lstStyle>
          <a:p>
            <a:endParaRPr/>
          </a:p>
        </p:txBody>
      </p:sp>
      <p:sp>
        <p:nvSpPr>
          <p:cNvPr id="119" name="Google Shape;119;p49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35280" algn="l">
              <a:spcBef>
                <a:spcPts val="480"/>
              </a:spcBef>
              <a:spcAft>
                <a:spcPts val="0"/>
              </a:spcAft>
              <a:buSzPts val="1680"/>
              <a:buChar char="●"/>
              <a:defRPr sz="2400"/>
            </a:lvl1pPr>
            <a:lvl2pPr marL="914400" lvl="1" indent="-317500" algn="l">
              <a:spcBef>
                <a:spcPts val="400"/>
              </a:spcBef>
              <a:spcAft>
                <a:spcPts val="0"/>
              </a:spcAft>
              <a:buSzPts val="1400"/>
              <a:buChar char="●"/>
              <a:defRPr sz="2000"/>
            </a:lvl2pPr>
            <a:lvl3pPr marL="1371600" lvl="2" indent="-308610" algn="l">
              <a:spcBef>
                <a:spcPts val="360"/>
              </a:spcBef>
              <a:spcAft>
                <a:spcPts val="0"/>
              </a:spcAft>
              <a:buSzPts val="1260"/>
              <a:buChar char="●"/>
              <a:defRPr sz="1800"/>
            </a:lvl3pPr>
            <a:lvl4pPr marL="1828800" lvl="3" indent="-304800" algn="l">
              <a:spcBef>
                <a:spcPts val="320"/>
              </a:spcBef>
              <a:spcAft>
                <a:spcPts val="0"/>
              </a:spcAft>
              <a:buSzPts val="1200"/>
              <a:buChar char="▪"/>
              <a:defRPr sz="1600"/>
            </a:lvl4pPr>
            <a:lvl5pPr marL="2286000" lvl="4" indent="-309880" algn="l">
              <a:spcBef>
                <a:spcPts val="320"/>
              </a:spcBef>
              <a:spcAft>
                <a:spcPts val="0"/>
              </a:spcAft>
              <a:buSzPts val="1280"/>
              <a:buChar char="▪"/>
              <a:defRPr sz="1600"/>
            </a:lvl5pPr>
            <a:lvl6pPr marL="2743200" lvl="5" indent="-309880" algn="l">
              <a:spcBef>
                <a:spcPts val="320"/>
              </a:spcBef>
              <a:spcAft>
                <a:spcPts val="0"/>
              </a:spcAft>
              <a:buSzPts val="1280"/>
              <a:buChar char="▪"/>
              <a:defRPr sz="1600"/>
            </a:lvl6pPr>
            <a:lvl7pPr marL="3200400" lvl="6" indent="-309880" algn="l">
              <a:spcBef>
                <a:spcPts val="320"/>
              </a:spcBef>
              <a:spcAft>
                <a:spcPts val="0"/>
              </a:spcAft>
              <a:buSzPts val="1280"/>
              <a:buChar char="▪"/>
              <a:defRPr sz="1600"/>
            </a:lvl7pPr>
            <a:lvl8pPr marL="3657600" lvl="7" indent="-309880" algn="l">
              <a:spcBef>
                <a:spcPts val="320"/>
              </a:spcBef>
              <a:spcAft>
                <a:spcPts val="0"/>
              </a:spcAft>
              <a:buSzPts val="1280"/>
              <a:buChar char="▪"/>
              <a:defRPr sz="1600"/>
            </a:lvl8pPr>
            <a:lvl9pPr marL="4114800" lvl="8" indent="-309880" algn="l">
              <a:spcBef>
                <a:spcPts val="320"/>
              </a:spcBef>
              <a:spcAft>
                <a:spcPts val="0"/>
              </a:spcAft>
              <a:buSzPts val="1280"/>
              <a:buChar char="▪"/>
              <a:defRPr sz="1600"/>
            </a:lvl9pPr>
          </a:lstStyle>
          <a:p>
            <a:endParaRPr/>
          </a:p>
        </p:txBody>
      </p:sp>
      <p:sp>
        <p:nvSpPr>
          <p:cNvPr id="120" name="Google Shape;120;p49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SzPts val="168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SzPts val="126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SzPts val="12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SzPts val="128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SzPts val="128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SzPts val="128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SzPts val="1280"/>
              <a:buNone/>
              <a:defRPr sz="1600" b="1"/>
            </a:lvl9pPr>
          </a:lstStyle>
          <a:p>
            <a:endParaRPr/>
          </a:p>
        </p:txBody>
      </p:sp>
      <p:sp>
        <p:nvSpPr>
          <p:cNvPr id="121" name="Google Shape;121;p49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35280" algn="l">
              <a:spcBef>
                <a:spcPts val="480"/>
              </a:spcBef>
              <a:spcAft>
                <a:spcPts val="0"/>
              </a:spcAft>
              <a:buSzPts val="1680"/>
              <a:buChar char="●"/>
              <a:defRPr sz="2400"/>
            </a:lvl1pPr>
            <a:lvl2pPr marL="914400" lvl="1" indent="-317500" algn="l">
              <a:spcBef>
                <a:spcPts val="400"/>
              </a:spcBef>
              <a:spcAft>
                <a:spcPts val="0"/>
              </a:spcAft>
              <a:buSzPts val="1400"/>
              <a:buChar char="●"/>
              <a:defRPr sz="2000"/>
            </a:lvl2pPr>
            <a:lvl3pPr marL="1371600" lvl="2" indent="-308610" algn="l">
              <a:spcBef>
                <a:spcPts val="360"/>
              </a:spcBef>
              <a:spcAft>
                <a:spcPts val="0"/>
              </a:spcAft>
              <a:buSzPts val="1260"/>
              <a:buChar char="●"/>
              <a:defRPr sz="1800"/>
            </a:lvl3pPr>
            <a:lvl4pPr marL="1828800" lvl="3" indent="-304800" algn="l">
              <a:spcBef>
                <a:spcPts val="320"/>
              </a:spcBef>
              <a:spcAft>
                <a:spcPts val="0"/>
              </a:spcAft>
              <a:buSzPts val="1200"/>
              <a:buChar char="▪"/>
              <a:defRPr sz="1600"/>
            </a:lvl4pPr>
            <a:lvl5pPr marL="2286000" lvl="4" indent="-309880" algn="l">
              <a:spcBef>
                <a:spcPts val="320"/>
              </a:spcBef>
              <a:spcAft>
                <a:spcPts val="0"/>
              </a:spcAft>
              <a:buSzPts val="1280"/>
              <a:buChar char="▪"/>
              <a:defRPr sz="1600"/>
            </a:lvl5pPr>
            <a:lvl6pPr marL="2743200" lvl="5" indent="-309880" algn="l">
              <a:spcBef>
                <a:spcPts val="320"/>
              </a:spcBef>
              <a:spcAft>
                <a:spcPts val="0"/>
              </a:spcAft>
              <a:buSzPts val="1280"/>
              <a:buChar char="▪"/>
              <a:defRPr sz="1600"/>
            </a:lvl6pPr>
            <a:lvl7pPr marL="3200400" lvl="6" indent="-309880" algn="l">
              <a:spcBef>
                <a:spcPts val="320"/>
              </a:spcBef>
              <a:spcAft>
                <a:spcPts val="0"/>
              </a:spcAft>
              <a:buSzPts val="1280"/>
              <a:buChar char="▪"/>
              <a:defRPr sz="1600"/>
            </a:lvl7pPr>
            <a:lvl8pPr marL="3657600" lvl="7" indent="-309880" algn="l">
              <a:spcBef>
                <a:spcPts val="320"/>
              </a:spcBef>
              <a:spcAft>
                <a:spcPts val="0"/>
              </a:spcAft>
              <a:buSzPts val="1280"/>
              <a:buChar char="▪"/>
              <a:defRPr sz="1600"/>
            </a:lvl8pPr>
            <a:lvl9pPr marL="4114800" lvl="8" indent="-309880" algn="l">
              <a:spcBef>
                <a:spcPts val="320"/>
              </a:spcBef>
              <a:spcAft>
                <a:spcPts val="0"/>
              </a:spcAft>
              <a:buSzPts val="1280"/>
              <a:buChar char="▪"/>
              <a:defRPr sz="1600"/>
            </a:lvl9pPr>
          </a:lstStyle>
          <a:p>
            <a:endParaRPr/>
          </a:p>
        </p:txBody>
      </p:sp>
      <p:sp>
        <p:nvSpPr>
          <p:cNvPr id="122" name="Google Shape;122;p49"/>
          <p:cNvSpPr txBox="1">
            <a:spLocks noGrp="1"/>
          </p:cNvSpPr>
          <p:nvPr>
            <p:ph type="dt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49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49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50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50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70840" algn="l">
              <a:spcBef>
                <a:spcPts val="640"/>
              </a:spcBef>
              <a:spcAft>
                <a:spcPts val="0"/>
              </a:spcAft>
              <a:buSzPts val="2240"/>
              <a:buChar char="●"/>
              <a:defRPr sz="3200"/>
            </a:lvl1pPr>
            <a:lvl2pPr marL="914400" lvl="1" indent="-353060" algn="l">
              <a:spcBef>
                <a:spcPts val="560"/>
              </a:spcBef>
              <a:spcAft>
                <a:spcPts val="0"/>
              </a:spcAft>
              <a:buSzPts val="1960"/>
              <a:buChar char="●"/>
              <a:defRPr sz="2800"/>
            </a:lvl2pPr>
            <a:lvl3pPr marL="1371600" lvl="2" indent="-335280" algn="l">
              <a:spcBef>
                <a:spcPts val="480"/>
              </a:spcBef>
              <a:spcAft>
                <a:spcPts val="0"/>
              </a:spcAft>
              <a:buSzPts val="1680"/>
              <a:buChar char="●"/>
              <a:defRPr sz="2400"/>
            </a:lvl3pPr>
            <a:lvl4pPr marL="1828800" lvl="3" indent="-323850" algn="l">
              <a:spcBef>
                <a:spcPts val="400"/>
              </a:spcBef>
              <a:spcAft>
                <a:spcPts val="0"/>
              </a:spcAft>
              <a:buSzPts val="1500"/>
              <a:buChar char="▪"/>
              <a:defRPr sz="2000"/>
            </a:lvl4pPr>
            <a:lvl5pPr marL="2286000" lvl="4" indent="-330200" algn="l">
              <a:spcBef>
                <a:spcPts val="400"/>
              </a:spcBef>
              <a:spcAft>
                <a:spcPts val="0"/>
              </a:spcAft>
              <a:buSzPts val="1600"/>
              <a:buChar char="▪"/>
              <a:defRPr sz="2000"/>
            </a:lvl5pPr>
            <a:lvl6pPr marL="2743200" lvl="5" indent="-330200" algn="l">
              <a:spcBef>
                <a:spcPts val="400"/>
              </a:spcBef>
              <a:spcAft>
                <a:spcPts val="0"/>
              </a:spcAft>
              <a:buSzPts val="1600"/>
              <a:buChar char="▪"/>
              <a:defRPr sz="2000"/>
            </a:lvl6pPr>
            <a:lvl7pPr marL="3200400" lvl="6" indent="-330200" algn="l">
              <a:spcBef>
                <a:spcPts val="400"/>
              </a:spcBef>
              <a:spcAft>
                <a:spcPts val="0"/>
              </a:spcAft>
              <a:buSzPts val="1600"/>
              <a:buChar char="▪"/>
              <a:defRPr sz="2000"/>
            </a:lvl7pPr>
            <a:lvl8pPr marL="3657600" lvl="7" indent="-330200" algn="l">
              <a:spcBef>
                <a:spcPts val="400"/>
              </a:spcBef>
              <a:spcAft>
                <a:spcPts val="0"/>
              </a:spcAft>
              <a:buSzPts val="1600"/>
              <a:buChar char="▪"/>
              <a:defRPr sz="2000"/>
            </a:lvl8pPr>
            <a:lvl9pPr marL="4114800" lvl="8" indent="-330200" algn="l">
              <a:spcBef>
                <a:spcPts val="400"/>
              </a:spcBef>
              <a:spcAft>
                <a:spcPts val="0"/>
              </a:spcAft>
              <a:buSzPts val="1600"/>
              <a:buChar char="▪"/>
              <a:defRPr sz="2000"/>
            </a:lvl9pPr>
          </a:lstStyle>
          <a:p>
            <a:endParaRPr/>
          </a:p>
        </p:txBody>
      </p:sp>
      <p:sp>
        <p:nvSpPr>
          <p:cNvPr id="128" name="Google Shape;128;p50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SzPts val="98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SzPts val="84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SzPts val="7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SzPts val="675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SzPts val="72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SzPts val="72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SzPts val="72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SzPts val="72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SzPts val="720"/>
              <a:buNone/>
              <a:defRPr sz="900"/>
            </a:lvl9pPr>
          </a:lstStyle>
          <a:p>
            <a:endParaRPr/>
          </a:p>
        </p:txBody>
      </p:sp>
      <p:sp>
        <p:nvSpPr>
          <p:cNvPr id="129" name="Google Shape;129;p50"/>
          <p:cNvSpPr txBox="1">
            <a:spLocks noGrp="1"/>
          </p:cNvSpPr>
          <p:nvPr>
            <p:ph type="dt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50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50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5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4" name="Google Shape;134;p51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135" name="Google Shape;135;p51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SzPts val="98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SzPts val="84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SzPts val="7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SzPts val="675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SzPts val="72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SzPts val="72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SzPts val="72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SzPts val="72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SzPts val="720"/>
              <a:buNone/>
              <a:defRPr sz="900"/>
            </a:lvl9pPr>
          </a:lstStyle>
          <a:p>
            <a:endParaRPr/>
          </a:p>
        </p:txBody>
      </p:sp>
      <p:sp>
        <p:nvSpPr>
          <p:cNvPr id="136" name="Google Shape;136;p51"/>
          <p:cNvSpPr txBox="1">
            <a:spLocks noGrp="1"/>
          </p:cNvSpPr>
          <p:nvPr>
            <p:ph type="dt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51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p51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oogle Shape;10;p42"/>
          <p:cNvCxnSpPr/>
          <p:nvPr/>
        </p:nvCxnSpPr>
        <p:spPr>
          <a:xfrm>
            <a:off x="7962900" y="152400"/>
            <a:ext cx="0" cy="15240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1" name="Google Shape;11;p42"/>
          <p:cNvSpPr txBox="1"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42"/>
          <p:cNvSpPr txBox="1">
            <a:spLocks noGrp="1"/>
          </p:cNvSpPr>
          <p:nvPr>
            <p:ph type="body" idx="1"/>
          </p:nvPr>
        </p:nvSpPr>
        <p:spPr>
          <a:xfrm>
            <a:off x="457200" y="1719263"/>
            <a:ext cx="8229600" cy="4411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61950" algn="l" rtl="0"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Noto Sans Symbols"/>
              <a:buChar char="●"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4170" algn="l" rtl="0">
              <a:spcBef>
                <a:spcPts val="520"/>
              </a:spcBef>
              <a:spcAft>
                <a:spcPts val="0"/>
              </a:spcAft>
              <a:buClr>
                <a:schemeClr val="accent2"/>
              </a:buClr>
              <a:buSzPts val="1820"/>
              <a:buFont typeface="Noto Sans Symbols"/>
              <a:buChar char="●"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0835" algn="l" rtl="0">
              <a:spcBef>
                <a:spcPts val="46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Noto Sans Symbols"/>
              <a:buChar char="●"/>
              <a:defRPr sz="2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23850" algn="l" rtl="0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6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30200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6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0200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6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0200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6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0200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6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42"/>
          <p:cNvSpPr txBox="1">
            <a:spLocks noGrp="1"/>
          </p:cNvSpPr>
          <p:nvPr>
            <p:ph type="dt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42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" name="Google Shape;15;p42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16" name="Google Shape;16;p42"/>
          <p:cNvGrpSpPr/>
          <p:nvPr/>
        </p:nvGrpSpPr>
        <p:grpSpPr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17" name="Google Shape;17;p42"/>
            <p:cNvSpPr/>
            <p:nvPr/>
          </p:nvSpPr>
          <p:spPr>
            <a:xfrm>
              <a:off x="5136" y="960"/>
              <a:ext cx="80" cy="8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" name="Google Shape;18;p42"/>
            <p:cNvSpPr/>
            <p:nvPr/>
          </p:nvSpPr>
          <p:spPr>
            <a:xfrm>
              <a:off x="5248" y="960"/>
              <a:ext cx="80" cy="8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" name="Google Shape;19;p42"/>
            <p:cNvSpPr/>
            <p:nvPr/>
          </p:nvSpPr>
          <p:spPr>
            <a:xfrm>
              <a:off x="5360" y="960"/>
              <a:ext cx="80" cy="8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" name="Google Shape;20;p42"/>
            <p:cNvSpPr/>
            <p:nvPr/>
          </p:nvSpPr>
          <p:spPr>
            <a:xfrm>
              <a:off x="5136" y="1072"/>
              <a:ext cx="80" cy="8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" name="Google Shape;21;p42"/>
            <p:cNvSpPr/>
            <p:nvPr/>
          </p:nvSpPr>
          <p:spPr>
            <a:xfrm>
              <a:off x="5248" y="1072"/>
              <a:ext cx="80" cy="8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" name="Google Shape;22;p42"/>
            <p:cNvSpPr/>
            <p:nvPr/>
          </p:nvSpPr>
          <p:spPr>
            <a:xfrm>
              <a:off x="5360" y="1072"/>
              <a:ext cx="80" cy="8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" name="Google Shape;23;p42"/>
            <p:cNvSpPr/>
            <p:nvPr/>
          </p:nvSpPr>
          <p:spPr>
            <a:xfrm>
              <a:off x="5472" y="1072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" name="Google Shape;24;p42"/>
            <p:cNvSpPr/>
            <p:nvPr/>
          </p:nvSpPr>
          <p:spPr>
            <a:xfrm>
              <a:off x="5136" y="1184"/>
              <a:ext cx="80" cy="8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" name="Google Shape;25;p42"/>
            <p:cNvSpPr/>
            <p:nvPr/>
          </p:nvSpPr>
          <p:spPr>
            <a:xfrm>
              <a:off x="5248" y="1184"/>
              <a:ext cx="80" cy="8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" name="Google Shape;26;p42"/>
            <p:cNvSpPr/>
            <p:nvPr/>
          </p:nvSpPr>
          <p:spPr>
            <a:xfrm>
              <a:off x="5360" y="1184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" name="Google Shape;27;p42"/>
            <p:cNvSpPr/>
            <p:nvPr/>
          </p:nvSpPr>
          <p:spPr>
            <a:xfrm>
              <a:off x="5472" y="1184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" name="Google Shape;28;p42"/>
            <p:cNvSpPr/>
            <p:nvPr/>
          </p:nvSpPr>
          <p:spPr>
            <a:xfrm>
              <a:off x="5584" y="1184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" name="Google Shape;29;p42"/>
            <p:cNvSpPr/>
            <p:nvPr/>
          </p:nvSpPr>
          <p:spPr>
            <a:xfrm>
              <a:off x="5136" y="1296"/>
              <a:ext cx="80" cy="8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" name="Google Shape;30;p42"/>
            <p:cNvSpPr/>
            <p:nvPr/>
          </p:nvSpPr>
          <p:spPr>
            <a:xfrm>
              <a:off x="5248" y="1296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" name="Google Shape;31;p42"/>
            <p:cNvSpPr/>
            <p:nvPr/>
          </p:nvSpPr>
          <p:spPr>
            <a:xfrm>
              <a:off x="5360" y="1296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" name="Google Shape;32;p42"/>
            <p:cNvSpPr/>
            <p:nvPr/>
          </p:nvSpPr>
          <p:spPr>
            <a:xfrm>
              <a:off x="5472" y="1296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" name="Google Shape;33;p42"/>
            <p:cNvSpPr/>
            <p:nvPr/>
          </p:nvSpPr>
          <p:spPr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" name="Google Shape;34;p42"/>
            <p:cNvSpPr/>
            <p:nvPr/>
          </p:nvSpPr>
          <p:spPr>
            <a:xfrm>
              <a:off x="5248" y="1408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" name="Google Shape;35;p42"/>
            <p:cNvSpPr/>
            <p:nvPr/>
          </p:nvSpPr>
          <p:spPr>
            <a:xfrm>
              <a:off x="5360" y="1408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" name="Google Shape;36;p42"/>
            <p:cNvSpPr/>
            <p:nvPr/>
          </p:nvSpPr>
          <p:spPr>
            <a:xfrm>
              <a:off x="5472" y="1408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" name="Google Shape;37;p42"/>
            <p:cNvSpPr/>
            <p:nvPr/>
          </p:nvSpPr>
          <p:spPr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" name="Google Shape;38;p42"/>
            <p:cNvSpPr/>
            <p:nvPr/>
          </p:nvSpPr>
          <p:spPr>
            <a:xfrm>
              <a:off x="5136" y="1520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" name="Google Shape;39;p42"/>
            <p:cNvSpPr/>
            <p:nvPr/>
          </p:nvSpPr>
          <p:spPr>
            <a:xfrm>
              <a:off x="5248" y="1520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" name="Google Shape;40;p42"/>
            <p:cNvSpPr/>
            <p:nvPr/>
          </p:nvSpPr>
          <p:spPr>
            <a:xfrm>
              <a:off x="5360" y="1520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" name="Google Shape;41;p42"/>
            <p:cNvSpPr/>
            <p:nvPr/>
          </p:nvSpPr>
          <p:spPr>
            <a:xfrm>
              <a:off x="5472" y="1520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" name="Google Shape;42;p42"/>
            <p:cNvSpPr/>
            <p:nvPr/>
          </p:nvSpPr>
          <p:spPr>
            <a:xfrm>
              <a:off x="5136" y="1632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" name="Google Shape;43;p42"/>
            <p:cNvSpPr/>
            <p:nvPr/>
          </p:nvSpPr>
          <p:spPr>
            <a:xfrm>
              <a:off x="5248" y="1632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" name="Google Shape;44;p42"/>
            <p:cNvSpPr/>
            <p:nvPr/>
          </p:nvSpPr>
          <p:spPr>
            <a:xfrm>
              <a:off x="5360" y="1632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" name="Google Shape;45;p42"/>
            <p:cNvSpPr/>
            <p:nvPr/>
          </p:nvSpPr>
          <p:spPr>
            <a:xfrm>
              <a:off x="5472" y="1632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" name="Google Shape;46;p42"/>
            <p:cNvSpPr/>
            <p:nvPr/>
          </p:nvSpPr>
          <p:spPr>
            <a:xfrm>
              <a:off x="5248" y="1744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" name="Google Shape;47;p42"/>
            <p:cNvSpPr/>
            <p:nvPr/>
          </p:nvSpPr>
          <p:spPr>
            <a:xfrm>
              <a:off x="5472" y="1744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"/>
          <p:cNvSpPr txBox="1">
            <a:spLocks noGrp="1"/>
          </p:cNvSpPr>
          <p:nvPr>
            <p:ph type="title"/>
          </p:nvPr>
        </p:nvSpPr>
        <p:spPr>
          <a:xfrm>
            <a:off x="457200" y="122238"/>
            <a:ext cx="7543800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F</a:t>
            </a:r>
            <a:endParaRPr/>
          </a:p>
        </p:txBody>
      </p:sp>
      <p:sp>
        <p:nvSpPr>
          <p:cNvPr id="156" name="Google Shape;156;p1"/>
          <p:cNvSpPr/>
          <p:nvPr/>
        </p:nvSpPr>
        <p:spPr>
          <a:xfrm>
            <a:off x="152400" y="1143000"/>
            <a:ext cx="8382000" cy="54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40"/>
              <a:buFont typeface="Noto Sans Symbols"/>
              <a:buChar char="●"/>
            </a:pP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Drei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Arten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von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posttraumatischen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</a:rPr>
              <a:t>Kammerw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inkelveränderungen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sz="2400" dirty="0"/>
          </a:p>
          <a:p>
            <a:pPr marL="692150" marR="0" lvl="1" indent="-347663" algn="l" rtl="0">
              <a:spcBef>
                <a:spcPts val="240"/>
              </a:spcBef>
              <a:spcAft>
                <a:spcPts val="0"/>
              </a:spcAft>
              <a:buClr>
                <a:schemeClr val="accent2"/>
              </a:buClr>
              <a:buSzPts val="840"/>
              <a:buFont typeface="Noto Sans Symbols"/>
              <a:buNone/>
            </a:pPr>
            <a:r>
              <a:rPr lang="en-US" sz="24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1) </a:t>
            </a:r>
            <a:r>
              <a:rPr lang="en-US" sz="2400" i="1" dirty="0" err="1">
                <a:solidFill>
                  <a:schemeClr val="dk1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0"/>
                  </a:ext>
                </a:extLst>
              </a:rPr>
              <a:t>Kammerwinkelrezession</a:t>
            </a:r>
            <a:endParaRPr sz="2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87425" marR="0" lvl="2" indent="-293688" algn="l" rtl="0">
              <a:spcBef>
                <a:spcPts val="240"/>
              </a:spcBef>
              <a:spcAft>
                <a:spcPts val="0"/>
              </a:spcAft>
              <a:buClr>
                <a:schemeClr val="accent1"/>
              </a:buClr>
              <a:buSzPts val="840"/>
              <a:buFont typeface="Noto Sans Symbols"/>
              <a:buChar char="●"/>
            </a:pPr>
            <a:r>
              <a:rPr lang="en-US" sz="2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Riss </a:t>
            </a:r>
            <a:r>
              <a:rPr lang="en-US" sz="2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zwischen</a:t>
            </a:r>
            <a:r>
              <a:rPr lang="en-US" sz="2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den </a:t>
            </a:r>
            <a:r>
              <a:rPr lang="en-US" sz="2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longitudinalen</a:t>
            </a:r>
            <a:r>
              <a:rPr lang="en-US" sz="2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und </a:t>
            </a:r>
            <a:r>
              <a:rPr lang="en-US" sz="2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zirkulären</a:t>
            </a:r>
            <a:r>
              <a:rPr lang="en-US" sz="2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CB-</a:t>
            </a:r>
            <a:r>
              <a:rPr lang="en-US" sz="2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Fasern</a:t>
            </a:r>
            <a:endParaRPr sz="2400" dirty="0"/>
          </a:p>
          <a:p>
            <a:pPr marL="987425" marR="0" lvl="2" indent="-293688" algn="l" rtl="0">
              <a:spcBef>
                <a:spcPts val="240"/>
              </a:spcBef>
              <a:spcAft>
                <a:spcPts val="0"/>
              </a:spcAft>
              <a:buClr>
                <a:schemeClr val="accent1"/>
              </a:buClr>
              <a:buSzPts val="840"/>
              <a:buFont typeface="Noto Sans Symbols"/>
              <a:buChar char="●"/>
            </a:pPr>
            <a:r>
              <a:rPr lang="en-US" sz="2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Klassische</a:t>
            </a:r>
            <a:r>
              <a:rPr lang="en-US" sz="2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Beschreibung</a:t>
            </a:r>
            <a:r>
              <a:rPr lang="en-US" sz="2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2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Gonioskop</a:t>
            </a:r>
            <a:r>
              <a:rPr lang="en-US" sz="2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: Breiter CBB</a:t>
            </a:r>
            <a:endParaRPr sz="2400" dirty="0"/>
          </a:p>
          <a:p>
            <a:pPr marL="692150" marR="0" lvl="1" indent="-347663" algn="l" rtl="0">
              <a:spcBef>
                <a:spcPts val="240"/>
              </a:spcBef>
              <a:spcAft>
                <a:spcPts val="0"/>
              </a:spcAft>
              <a:buClr>
                <a:schemeClr val="accent2"/>
              </a:buClr>
              <a:buSzPts val="840"/>
              <a:buFont typeface="Noto Sans Symbols"/>
              <a:buNone/>
            </a:pPr>
            <a:r>
              <a:rPr lang="en-US" sz="24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2) </a:t>
            </a:r>
            <a:r>
              <a:rPr lang="en-US" sz="2400" i="1" dirty="0" err="1">
                <a:solidFill>
                  <a:schemeClr val="dk1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"/>
                  </a:ext>
                </a:extLst>
              </a:rPr>
              <a:t>Zyklodialysespalt</a:t>
            </a:r>
            <a:r>
              <a:rPr lang="en-US" sz="2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2"/>
                  </a:ext>
                </a:extLst>
              </a:rPr>
              <a:t>C</a:t>
            </a:r>
            <a:r>
              <a:rPr lang="en-US" sz="2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B </a:t>
            </a:r>
            <a:r>
              <a:rPr lang="en-US" sz="2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trennt</a:t>
            </a:r>
            <a:r>
              <a:rPr lang="en-US" sz="2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sich</a:t>
            </a:r>
            <a:r>
              <a:rPr lang="en-US" sz="2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von SS</a:t>
            </a:r>
            <a:endParaRPr sz="2400" dirty="0"/>
          </a:p>
          <a:p>
            <a:pPr marL="987425" marR="0" lvl="2" indent="-293688" algn="l" rtl="0">
              <a:spcBef>
                <a:spcPts val="240"/>
              </a:spcBef>
              <a:spcAft>
                <a:spcPts val="0"/>
              </a:spcAft>
              <a:buClr>
                <a:schemeClr val="accent1"/>
              </a:buClr>
              <a:buSzPts val="840"/>
              <a:buFont typeface="Noto Sans Symbols"/>
              <a:buChar char="●"/>
            </a:pPr>
            <a:r>
              <a:rPr lang="en-US" sz="2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Klassische</a:t>
            </a:r>
            <a:r>
              <a:rPr lang="en-US" sz="2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Beschreibung</a:t>
            </a:r>
            <a:r>
              <a:rPr lang="en-US" sz="2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2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Gonioskop</a:t>
            </a:r>
            <a:r>
              <a:rPr lang="en-US" sz="2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2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Glänzendes</a:t>
            </a:r>
            <a:r>
              <a:rPr lang="en-US" sz="2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SS</a:t>
            </a:r>
            <a:endParaRPr sz="2400" dirty="0"/>
          </a:p>
          <a:p>
            <a:pPr marL="692150" marR="0" lvl="1" indent="-347663" algn="l" rtl="0">
              <a:spcBef>
                <a:spcPts val="240"/>
              </a:spcBef>
              <a:spcAft>
                <a:spcPts val="0"/>
              </a:spcAft>
              <a:buClr>
                <a:schemeClr val="accent2"/>
              </a:buClr>
              <a:buSzPts val="840"/>
              <a:buFont typeface="Noto Sans Symbols"/>
              <a:buNone/>
            </a:pPr>
            <a:r>
              <a:rPr lang="en-US" sz="24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3) </a:t>
            </a:r>
            <a:r>
              <a:rPr lang="en-US" sz="2400" b="0" i="1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Iridodialyse</a:t>
            </a:r>
            <a:endParaRPr sz="2400" dirty="0"/>
          </a:p>
          <a:p>
            <a:pPr marL="987425" marR="0" lvl="2" indent="-293688" algn="l" rtl="0">
              <a:spcBef>
                <a:spcPts val="240"/>
              </a:spcBef>
              <a:spcAft>
                <a:spcPts val="0"/>
              </a:spcAft>
              <a:buClr>
                <a:schemeClr val="accent1"/>
              </a:buClr>
              <a:buSzPts val="840"/>
              <a:buFont typeface="Noto Sans Symbols"/>
              <a:buChar char="●"/>
            </a:pPr>
            <a:r>
              <a:rPr lang="en-US" sz="2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Riss an der </a:t>
            </a:r>
            <a:r>
              <a:rPr lang="en-US" sz="2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Iriswurzel</a:t>
            </a:r>
            <a:endParaRPr sz="2400" dirty="0"/>
          </a:p>
        </p:txBody>
      </p:sp>
      <p:sp>
        <p:nvSpPr>
          <p:cNvPr id="157" name="Google Shape;157;p1"/>
          <p:cNvSpPr/>
          <p:nvPr/>
        </p:nvSpPr>
        <p:spPr>
          <a:xfrm>
            <a:off x="838200" y="1949986"/>
            <a:ext cx="5935008" cy="457200"/>
          </a:xfrm>
          <a:prstGeom prst="rect">
            <a:avLst/>
          </a:prstGeom>
          <a:solidFill>
            <a:srgbClr val="CCFFFF"/>
          </a:solidFill>
          <a:ln w="9525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eine Art der Kammerwinkelveränderung</a:t>
            </a:r>
            <a:endParaRPr/>
          </a:p>
        </p:txBody>
      </p:sp>
      <p:sp>
        <p:nvSpPr>
          <p:cNvPr id="158" name="Google Shape;158;p1"/>
          <p:cNvSpPr/>
          <p:nvPr/>
        </p:nvSpPr>
        <p:spPr>
          <a:xfrm>
            <a:off x="873414" y="4655086"/>
            <a:ext cx="5935007" cy="457200"/>
          </a:xfrm>
          <a:prstGeom prst="rect">
            <a:avLst/>
          </a:prstGeom>
          <a:solidFill>
            <a:srgbClr val="FFCCFF"/>
          </a:solidFill>
          <a:ln w="9525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dritte</a:t>
            </a: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Art der </a:t>
            </a:r>
            <a:r>
              <a:rPr lang="en-US" sz="12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Kammerwinkelveränderung</a:t>
            </a:r>
            <a:endParaRPr dirty="0"/>
          </a:p>
        </p:txBody>
      </p:sp>
      <p:sp>
        <p:nvSpPr>
          <p:cNvPr id="159" name="Google Shape;159;p1"/>
          <p:cNvSpPr/>
          <p:nvPr/>
        </p:nvSpPr>
        <p:spPr>
          <a:xfrm>
            <a:off x="873414" y="3390900"/>
            <a:ext cx="5935007" cy="457200"/>
          </a:xfrm>
          <a:prstGeom prst="rect">
            <a:avLst/>
          </a:prstGeom>
          <a:solidFill>
            <a:srgbClr val="FFFFCC"/>
          </a:solidFill>
          <a:ln w="9525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weitere</a:t>
            </a: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Art der </a:t>
            </a:r>
            <a:r>
              <a:rPr lang="en-US" sz="12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Kammerwinkelveränderung</a:t>
            </a:r>
            <a:endParaRPr dirty="0"/>
          </a:p>
        </p:txBody>
      </p:sp>
      <p:sp>
        <p:nvSpPr>
          <p:cNvPr id="163" name="Google Shape;163;p1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</a:t>
            </a:fld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Google Shape;164;p1"/>
          <p:cNvSpPr txBox="1"/>
          <p:nvPr/>
        </p:nvSpPr>
        <p:spPr>
          <a:xfrm>
            <a:off x="3193994" y="182217"/>
            <a:ext cx="2756100" cy="395100"/>
          </a:xfrm>
          <a:prstGeom prst="rect">
            <a:avLst/>
          </a:prstGeom>
          <a:solidFill>
            <a:srgbClr val="FEFF83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200" b="1" dirty="0" err="1">
                <a:solidFill>
                  <a:schemeClr val="dk1"/>
                </a:solidFill>
              </a:rPr>
              <a:t>Posttraumatische</a:t>
            </a:r>
            <a:r>
              <a:rPr lang="en-US" sz="1200" b="1" dirty="0">
                <a:solidFill>
                  <a:schemeClr val="dk1"/>
                </a:solidFill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3"/>
                  </a:ext>
                </a:extLst>
              </a:rPr>
              <a:t>Kammerwinkel</a:t>
            </a:r>
            <a:r>
              <a:rPr lang="en-US" sz="1200" b="1" dirty="0" err="1">
                <a:solidFill>
                  <a:schemeClr val="dk1"/>
                </a:solidFill>
              </a:rPr>
              <a:t>-Veränderungen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>
          <a:extLst>
            <a:ext uri="{FF2B5EF4-FFF2-40B4-BE49-F238E27FC236}">
              <a16:creationId xmlns:a16="http://schemas.microsoft.com/office/drawing/2014/main" id="{5DECEA71-B6D5-3641-5850-FD150E0162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4">
            <a:extLst>
              <a:ext uri="{FF2B5EF4-FFF2-40B4-BE49-F238E27FC236}">
                <a16:creationId xmlns:a16="http://schemas.microsoft.com/office/drawing/2014/main" id="{A3D65D77-80CD-9277-D7EC-02147336D4E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122238"/>
            <a:ext cx="7543800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A</a:t>
            </a:r>
            <a:endParaRPr/>
          </a:p>
        </p:txBody>
      </p:sp>
      <p:sp>
        <p:nvSpPr>
          <p:cNvPr id="206" name="Google Shape;206;p4">
            <a:extLst>
              <a:ext uri="{FF2B5EF4-FFF2-40B4-BE49-F238E27FC236}">
                <a16:creationId xmlns:a16="http://schemas.microsoft.com/office/drawing/2014/main" id="{3855D4A2-F42F-33BD-7034-5474FB7CA449}"/>
              </a:ext>
            </a:extLst>
          </p:cNvPr>
          <p:cNvSpPr/>
          <p:nvPr/>
        </p:nvSpPr>
        <p:spPr>
          <a:xfrm>
            <a:off x="838200" y="4953000"/>
            <a:ext cx="304800" cy="685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" name="Google Shape;208;p4">
            <a:extLst>
              <a:ext uri="{FF2B5EF4-FFF2-40B4-BE49-F238E27FC236}">
                <a16:creationId xmlns:a16="http://schemas.microsoft.com/office/drawing/2014/main" id="{C862A730-8DAE-2590-C1B4-4A44E9A1CF84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10</a:t>
            </a:fld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" name="Google Shape;209;p4">
            <a:extLst>
              <a:ext uri="{FF2B5EF4-FFF2-40B4-BE49-F238E27FC236}">
                <a16:creationId xmlns:a16="http://schemas.microsoft.com/office/drawing/2014/main" id="{96AF44E3-D0DD-A3F2-0B43-5E874CF39362}"/>
              </a:ext>
            </a:extLst>
          </p:cNvPr>
          <p:cNvSpPr txBox="1"/>
          <p:nvPr/>
        </p:nvSpPr>
        <p:spPr>
          <a:xfrm>
            <a:off x="3193994" y="182217"/>
            <a:ext cx="2756011" cy="400110"/>
          </a:xfrm>
          <a:prstGeom prst="rect">
            <a:avLst/>
          </a:prstGeom>
          <a:solidFill>
            <a:srgbClr val="FEFF83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Posttraumatische</a:t>
            </a:r>
            <a:r>
              <a:rPr lang="en-US" sz="12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Kammerwinkel-Veränderungen</a:t>
            </a:r>
            <a:endParaRPr dirty="0"/>
          </a:p>
        </p:txBody>
      </p:sp>
      <p:sp>
        <p:nvSpPr>
          <p:cNvPr id="2" name="Google Shape;187;p3">
            <a:extLst>
              <a:ext uri="{FF2B5EF4-FFF2-40B4-BE49-F238E27FC236}">
                <a16:creationId xmlns:a16="http://schemas.microsoft.com/office/drawing/2014/main" id="{B9A56065-BD4F-2BFF-4637-88C4C70347AC}"/>
              </a:ext>
            </a:extLst>
          </p:cNvPr>
          <p:cNvSpPr/>
          <p:nvPr/>
        </p:nvSpPr>
        <p:spPr>
          <a:xfrm>
            <a:off x="263277" y="1125117"/>
            <a:ext cx="8382000" cy="54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40"/>
              <a:buFont typeface="Noto Sans Symbols"/>
              <a:buChar char="●"/>
            </a:pP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Drei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Arten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von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posttraumatischen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</a:rPr>
              <a:t>Kammerwinkelveränderungen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sz="2400" dirty="0"/>
          </a:p>
          <a:p>
            <a:pPr marL="692150" marR="0" lvl="1" indent="-347663" algn="l" rtl="0">
              <a:spcBef>
                <a:spcPts val="240"/>
              </a:spcBef>
              <a:spcAft>
                <a:spcPts val="0"/>
              </a:spcAft>
              <a:buClr>
                <a:schemeClr val="accent2"/>
              </a:buClr>
              <a:buSzPts val="840"/>
              <a:buFont typeface="Noto Sans Symbols"/>
              <a:buNone/>
            </a:pPr>
            <a:r>
              <a:rPr lang="en-US" sz="24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1) </a:t>
            </a:r>
            <a:r>
              <a:rPr lang="en-US" sz="2400" i="1" dirty="0" err="1">
                <a:solidFill>
                  <a:srgbClr val="0000FF"/>
                </a:solidFill>
              </a:rPr>
              <a:t>Kammerwinkelrezession</a:t>
            </a:r>
            <a:endParaRPr sz="2400" b="0" i="0" u="none" strike="noStrike" cap="none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87425" marR="0" lvl="2" indent="-293688" algn="l" rtl="0">
              <a:spcBef>
                <a:spcPts val="240"/>
              </a:spcBef>
              <a:spcAft>
                <a:spcPts val="0"/>
              </a:spcAft>
              <a:buClr>
                <a:schemeClr val="accent1"/>
              </a:buClr>
              <a:buSzPts val="840"/>
              <a:buFont typeface="Noto Sans Symbols"/>
              <a:buChar char="●"/>
            </a:pP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Riss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zwischen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den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longitudinalen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und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zirkulären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</a:rPr>
              <a:t>Muskelfasern</a:t>
            </a:r>
            <a:r>
              <a:rPr lang="en-US" sz="2400" dirty="0">
                <a:solidFill>
                  <a:schemeClr val="dk1"/>
                </a:solidFill>
              </a:rPr>
              <a:t> des </a:t>
            </a:r>
            <a:r>
              <a:rPr lang="en-US" sz="2400" dirty="0" err="1">
                <a:solidFill>
                  <a:schemeClr val="dk1"/>
                </a:solidFill>
              </a:rPr>
              <a:t>Ziliarkörpers</a:t>
            </a:r>
            <a:r>
              <a:rPr lang="en-US" sz="2400" dirty="0">
                <a:solidFill>
                  <a:schemeClr val="dk1"/>
                </a:solidFill>
              </a:rPr>
              <a:t> (ZK)</a:t>
            </a:r>
            <a:endParaRPr sz="2400" dirty="0"/>
          </a:p>
          <a:p>
            <a:pPr marL="987425" marR="0" lvl="2" indent="-293688" algn="l" rtl="0">
              <a:spcBef>
                <a:spcPts val="240"/>
              </a:spcBef>
              <a:spcAft>
                <a:spcPts val="0"/>
              </a:spcAft>
              <a:buClr>
                <a:schemeClr val="accent1"/>
              </a:buClr>
              <a:buSzPts val="840"/>
              <a:buFont typeface="Noto Sans Symbols"/>
              <a:buChar char="●"/>
            </a:pPr>
            <a:r>
              <a:rPr lang="en-US" sz="2400" b="0" i="0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Klassische</a:t>
            </a:r>
            <a:r>
              <a:rPr lang="en-US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Beschreibung</a:t>
            </a:r>
            <a:r>
              <a:rPr lang="en-US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Gonioskop</a:t>
            </a:r>
            <a:r>
              <a:rPr lang="en-US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: Breiter ZKB</a:t>
            </a:r>
            <a:endParaRPr sz="2400" dirty="0">
              <a:solidFill>
                <a:schemeClr val="tx1"/>
              </a:solidFill>
            </a:endParaRPr>
          </a:p>
          <a:p>
            <a:pPr marL="692150" marR="0" lvl="1" indent="-347663" algn="l" rtl="0">
              <a:spcBef>
                <a:spcPts val="240"/>
              </a:spcBef>
              <a:spcAft>
                <a:spcPts val="0"/>
              </a:spcAft>
              <a:buClr>
                <a:schemeClr val="accent2"/>
              </a:buClr>
              <a:buSzPts val="840"/>
              <a:buFont typeface="Noto Sans Symbols"/>
              <a:buNone/>
            </a:pPr>
            <a:r>
              <a:rPr lang="en-US" sz="2400" i="1" dirty="0">
                <a:solidFill>
                  <a:srgbClr val="BFBFBF"/>
                </a:solidFill>
              </a:rPr>
              <a:t>2) </a:t>
            </a:r>
            <a:r>
              <a:rPr lang="en-US" sz="2400" i="1" dirty="0" err="1">
                <a:solidFill>
                  <a:srgbClr val="0A09FF"/>
                </a:solidFill>
              </a:rPr>
              <a:t>Zyklodialysespalt</a:t>
            </a:r>
            <a:endParaRPr sz="2400" dirty="0">
              <a:solidFill>
                <a:srgbClr val="0A09FF"/>
              </a:solidFill>
            </a:endParaRPr>
          </a:p>
          <a:p>
            <a:pPr marL="987425" marR="0" lvl="2" indent="-293688" algn="l" rtl="0">
              <a:spcBef>
                <a:spcPts val="240"/>
              </a:spcBef>
              <a:spcAft>
                <a:spcPts val="0"/>
              </a:spcAft>
              <a:buClr>
                <a:schemeClr val="accent1"/>
              </a:buClr>
              <a:buSzPts val="840"/>
              <a:buFont typeface="Noto Sans Symbols"/>
              <a:buChar char="●"/>
            </a:pPr>
            <a:r>
              <a:rPr lang="en-US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ZK </a:t>
            </a:r>
            <a:r>
              <a:rPr lang="en-US" sz="2400" b="0" i="0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trennt</a:t>
            </a:r>
            <a:r>
              <a:rPr lang="en-US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sich</a:t>
            </a:r>
            <a:r>
              <a:rPr lang="en-US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von SS</a:t>
            </a:r>
            <a:endParaRPr sz="2400" dirty="0">
              <a:solidFill>
                <a:schemeClr val="tx1"/>
              </a:solidFill>
            </a:endParaRPr>
          </a:p>
          <a:p>
            <a:pPr marL="987425" marR="0" lvl="2" indent="-293688" algn="l" rtl="0">
              <a:spcBef>
                <a:spcPts val="240"/>
              </a:spcBef>
              <a:spcAft>
                <a:spcPts val="0"/>
              </a:spcAft>
              <a:buClr>
                <a:schemeClr val="accent1"/>
              </a:buClr>
              <a:buSzPts val="840"/>
              <a:buFont typeface="Noto Sans Symbols"/>
              <a:buChar char="●"/>
            </a:pPr>
            <a:r>
              <a:rPr lang="en-US" sz="2400" b="0" i="0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Klassische</a:t>
            </a:r>
            <a:r>
              <a:rPr lang="en-US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Beschreibung</a:t>
            </a:r>
            <a:r>
              <a:rPr lang="en-US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Gonioskop</a:t>
            </a:r>
            <a:r>
              <a:rPr lang="en-US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2400" b="0" i="0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Glänzendes</a:t>
            </a:r>
            <a:r>
              <a:rPr lang="en-US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SS</a:t>
            </a:r>
            <a:endParaRPr sz="2400" dirty="0">
              <a:solidFill>
                <a:schemeClr val="tx1"/>
              </a:solidFill>
            </a:endParaRPr>
          </a:p>
          <a:p>
            <a:pPr marL="692150" marR="0" lvl="1" indent="-347663" algn="l" rtl="0">
              <a:spcBef>
                <a:spcPts val="240"/>
              </a:spcBef>
              <a:spcAft>
                <a:spcPts val="0"/>
              </a:spcAft>
              <a:buClr>
                <a:schemeClr val="accent2"/>
              </a:buClr>
              <a:buSzPts val="840"/>
              <a:buFont typeface="Noto Sans Symbols"/>
              <a:buNone/>
            </a:pPr>
            <a:r>
              <a:rPr lang="en-US" sz="2400" b="0" i="1" u="none" strike="noStrike" cap="none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3) </a:t>
            </a:r>
            <a:r>
              <a:rPr lang="en-US" sz="2400" b="0" i="1" u="none" strike="noStrike" cap="none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Iridodialyse</a:t>
            </a:r>
            <a:endParaRPr sz="2400" b="0" i="1" u="none" strike="noStrike" cap="none" dirty="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87425" marR="0" lvl="2" indent="-293688" algn="l" rtl="0">
              <a:spcBef>
                <a:spcPts val="240"/>
              </a:spcBef>
              <a:spcAft>
                <a:spcPts val="0"/>
              </a:spcAft>
              <a:buClr>
                <a:schemeClr val="accent1"/>
              </a:buClr>
              <a:buSzPts val="840"/>
              <a:buFont typeface="Noto Sans Symbols"/>
              <a:buChar char="●"/>
            </a:pPr>
            <a:r>
              <a:rPr lang="en-US" sz="2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Riss an der </a:t>
            </a:r>
            <a:r>
              <a:rPr lang="en-US" sz="2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Iriswurzel</a:t>
            </a:r>
            <a:endParaRPr sz="2400" dirty="0"/>
          </a:p>
          <a:p>
            <a:pPr marL="987425" marR="0" lvl="2" indent="-191453" algn="l" rtl="0">
              <a:spcBef>
                <a:spcPts val="46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Noto Sans Symbols"/>
              <a:buNone/>
            </a:pPr>
            <a:endParaRPr sz="2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Google Shape;223;p5">
            <a:extLst>
              <a:ext uri="{FF2B5EF4-FFF2-40B4-BE49-F238E27FC236}">
                <a16:creationId xmlns:a16="http://schemas.microsoft.com/office/drawing/2014/main" id="{373029A7-6997-1ED8-9A46-1D17BF4B8691}"/>
              </a:ext>
            </a:extLst>
          </p:cNvPr>
          <p:cNvSpPr txBox="1"/>
          <p:nvPr/>
        </p:nvSpPr>
        <p:spPr>
          <a:xfrm>
            <a:off x="7024171" y="3429000"/>
            <a:ext cx="1928700" cy="21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en-US" sz="1200" i="1" dirty="0">
                <a:solidFill>
                  <a:schemeClr val="dk1"/>
                </a:solidFill>
              </a:rPr>
              <a:t>ZKB</a:t>
            </a:r>
            <a:r>
              <a:rPr lang="en-US" sz="12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= </a:t>
            </a:r>
            <a:r>
              <a:rPr lang="en-US" sz="1200" b="0" i="1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8"/>
                  </a:ext>
                </a:extLst>
              </a:rPr>
              <a:t>Ziliarkörperband</a:t>
            </a:r>
            <a:r>
              <a:rPr lang="en-US" sz="12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 dirty="0"/>
          </a:p>
        </p:txBody>
      </p:sp>
      <p:sp>
        <p:nvSpPr>
          <p:cNvPr id="6" name="Google Shape;288;p9">
            <a:extLst>
              <a:ext uri="{FF2B5EF4-FFF2-40B4-BE49-F238E27FC236}">
                <a16:creationId xmlns:a16="http://schemas.microsoft.com/office/drawing/2014/main" id="{F2C736AD-E3E0-10F8-2AB1-93B21128FB35}"/>
              </a:ext>
            </a:extLst>
          </p:cNvPr>
          <p:cNvSpPr txBox="1"/>
          <p:nvPr/>
        </p:nvSpPr>
        <p:spPr>
          <a:xfrm>
            <a:off x="5223684" y="3920317"/>
            <a:ext cx="145264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(SS =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Sklerasporn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 dirty="0"/>
          </a:p>
        </p:txBody>
      </p:sp>
      <p:sp>
        <p:nvSpPr>
          <p:cNvPr id="4" name="Google Shape;303;p10">
            <a:extLst>
              <a:ext uri="{FF2B5EF4-FFF2-40B4-BE49-F238E27FC236}">
                <a16:creationId xmlns:a16="http://schemas.microsoft.com/office/drawing/2014/main" id="{91CFE2E9-2506-BA1F-316B-C3B7848CC0F2}"/>
              </a:ext>
            </a:extLst>
          </p:cNvPr>
          <p:cNvSpPr/>
          <p:nvPr/>
        </p:nvSpPr>
        <p:spPr>
          <a:xfrm>
            <a:off x="6781800" y="4197316"/>
            <a:ext cx="1701188" cy="381000"/>
          </a:xfrm>
          <a:prstGeom prst="rect">
            <a:avLst/>
          </a:prstGeom>
          <a:solidFill>
            <a:srgbClr val="FFFFCC"/>
          </a:solidFill>
          <a:ln w="9525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Adjektiv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1178131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>
          <a:extLst>
            <a:ext uri="{FF2B5EF4-FFF2-40B4-BE49-F238E27FC236}">
              <a16:creationId xmlns:a16="http://schemas.microsoft.com/office/drawing/2014/main" id="{D8AAB3D8-3A7D-8E85-32ED-31D8392C20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4">
            <a:extLst>
              <a:ext uri="{FF2B5EF4-FFF2-40B4-BE49-F238E27FC236}">
                <a16:creationId xmlns:a16="http://schemas.microsoft.com/office/drawing/2014/main" id="{5FD5BC55-0F8C-F8F9-B47C-6313CC48FC2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122238"/>
            <a:ext cx="7543800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A</a:t>
            </a:r>
            <a:endParaRPr/>
          </a:p>
        </p:txBody>
      </p:sp>
      <p:sp>
        <p:nvSpPr>
          <p:cNvPr id="206" name="Google Shape;206;p4">
            <a:extLst>
              <a:ext uri="{FF2B5EF4-FFF2-40B4-BE49-F238E27FC236}">
                <a16:creationId xmlns:a16="http://schemas.microsoft.com/office/drawing/2014/main" id="{34957EC7-506C-58FF-C3F2-8F084A8D092B}"/>
              </a:ext>
            </a:extLst>
          </p:cNvPr>
          <p:cNvSpPr/>
          <p:nvPr/>
        </p:nvSpPr>
        <p:spPr>
          <a:xfrm>
            <a:off x="838200" y="4953000"/>
            <a:ext cx="304800" cy="685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" name="Google Shape;208;p4">
            <a:extLst>
              <a:ext uri="{FF2B5EF4-FFF2-40B4-BE49-F238E27FC236}">
                <a16:creationId xmlns:a16="http://schemas.microsoft.com/office/drawing/2014/main" id="{07B2AEB6-4C0F-FF24-7EFE-9770B531278F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11</a:t>
            </a:fld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" name="Google Shape;209;p4">
            <a:extLst>
              <a:ext uri="{FF2B5EF4-FFF2-40B4-BE49-F238E27FC236}">
                <a16:creationId xmlns:a16="http://schemas.microsoft.com/office/drawing/2014/main" id="{812069B6-76B3-F226-7E28-4C8B9B3DD6C3}"/>
              </a:ext>
            </a:extLst>
          </p:cNvPr>
          <p:cNvSpPr txBox="1"/>
          <p:nvPr/>
        </p:nvSpPr>
        <p:spPr>
          <a:xfrm>
            <a:off x="3193994" y="182217"/>
            <a:ext cx="2756011" cy="400110"/>
          </a:xfrm>
          <a:prstGeom prst="rect">
            <a:avLst/>
          </a:prstGeom>
          <a:solidFill>
            <a:srgbClr val="FEFF83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Posttraumatische</a:t>
            </a:r>
            <a:r>
              <a:rPr lang="en-US" sz="12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Kammerwinkel-Veränderungen</a:t>
            </a:r>
            <a:endParaRPr dirty="0"/>
          </a:p>
        </p:txBody>
      </p:sp>
      <p:sp>
        <p:nvSpPr>
          <p:cNvPr id="2" name="Google Shape;187;p3">
            <a:extLst>
              <a:ext uri="{FF2B5EF4-FFF2-40B4-BE49-F238E27FC236}">
                <a16:creationId xmlns:a16="http://schemas.microsoft.com/office/drawing/2014/main" id="{7837FDA9-FC3E-7381-8752-BC026F2097C8}"/>
              </a:ext>
            </a:extLst>
          </p:cNvPr>
          <p:cNvSpPr/>
          <p:nvPr/>
        </p:nvSpPr>
        <p:spPr>
          <a:xfrm>
            <a:off x="263277" y="1125117"/>
            <a:ext cx="8382000" cy="54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40"/>
              <a:buFont typeface="Noto Sans Symbols"/>
              <a:buChar char="●"/>
            </a:pP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Drei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Arten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von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posttraumatischen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</a:rPr>
              <a:t>Kammerwinkelveränderungen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sz="2400" dirty="0"/>
          </a:p>
          <a:p>
            <a:pPr marL="692150" marR="0" lvl="1" indent="-347663" algn="l" rtl="0">
              <a:spcBef>
                <a:spcPts val="240"/>
              </a:spcBef>
              <a:spcAft>
                <a:spcPts val="0"/>
              </a:spcAft>
              <a:buClr>
                <a:schemeClr val="accent2"/>
              </a:buClr>
              <a:buSzPts val="840"/>
              <a:buFont typeface="Noto Sans Symbols"/>
              <a:buNone/>
            </a:pPr>
            <a:r>
              <a:rPr lang="en-US" sz="24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1) </a:t>
            </a:r>
            <a:r>
              <a:rPr lang="en-US" sz="2400" i="1" dirty="0" err="1">
                <a:solidFill>
                  <a:srgbClr val="0000FF"/>
                </a:solidFill>
              </a:rPr>
              <a:t>Kammerwinkelrezession</a:t>
            </a:r>
            <a:endParaRPr sz="2400" b="0" i="0" u="none" strike="noStrike" cap="none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87425" marR="0" lvl="2" indent="-293688" algn="l" rtl="0">
              <a:spcBef>
                <a:spcPts val="240"/>
              </a:spcBef>
              <a:spcAft>
                <a:spcPts val="0"/>
              </a:spcAft>
              <a:buClr>
                <a:schemeClr val="accent1"/>
              </a:buClr>
              <a:buSzPts val="840"/>
              <a:buFont typeface="Noto Sans Symbols"/>
              <a:buChar char="●"/>
            </a:pP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Riss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zwischen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den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longitudinalen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und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zirkulären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</a:rPr>
              <a:t>Muskelfasern</a:t>
            </a:r>
            <a:r>
              <a:rPr lang="en-US" sz="2400" dirty="0">
                <a:solidFill>
                  <a:schemeClr val="dk1"/>
                </a:solidFill>
              </a:rPr>
              <a:t> des </a:t>
            </a:r>
            <a:r>
              <a:rPr lang="en-US" sz="2400" dirty="0" err="1">
                <a:solidFill>
                  <a:schemeClr val="dk1"/>
                </a:solidFill>
              </a:rPr>
              <a:t>Ziliarkörpers</a:t>
            </a:r>
            <a:r>
              <a:rPr lang="en-US" sz="2400" dirty="0">
                <a:solidFill>
                  <a:schemeClr val="dk1"/>
                </a:solidFill>
              </a:rPr>
              <a:t> (ZK)</a:t>
            </a:r>
            <a:endParaRPr sz="2400" dirty="0"/>
          </a:p>
          <a:p>
            <a:pPr marL="987425" marR="0" lvl="2" indent="-293688" algn="l" rtl="0">
              <a:spcBef>
                <a:spcPts val="240"/>
              </a:spcBef>
              <a:spcAft>
                <a:spcPts val="0"/>
              </a:spcAft>
              <a:buClr>
                <a:schemeClr val="accent1"/>
              </a:buClr>
              <a:buSzPts val="840"/>
              <a:buFont typeface="Noto Sans Symbols"/>
              <a:buChar char="●"/>
            </a:pPr>
            <a:r>
              <a:rPr lang="en-US" sz="2400" b="0" i="0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Klassische</a:t>
            </a:r>
            <a:r>
              <a:rPr lang="en-US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Beschreibung</a:t>
            </a:r>
            <a:r>
              <a:rPr lang="en-US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Gonioskop</a:t>
            </a:r>
            <a:r>
              <a:rPr lang="en-US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: Breiter ZKB</a:t>
            </a:r>
            <a:endParaRPr sz="2400" dirty="0">
              <a:solidFill>
                <a:schemeClr val="tx1"/>
              </a:solidFill>
            </a:endParaRPr>
          </a:p>
          <a:p>
            <a:pPr marL="692150" marR="0" lvl="1" indent="-347663" algn="l" rtl="0">
              <a:spcBef>
                <a:spcPts val="240"/>
              </a:spcBef>
              <a:spcAft>
                <a:spcPts val="0"/>
              </a:spcAft>
              <a:buClr>
                <a:schemeClr val="accent2"/>
              </a:buClr>
              <a:buSzPts val="840"/>
              <a:buFont typeface="Noto Sans Symbols"/>
              <a:buNone/>
            </a:pPr>
            <a:r>
              <a:rPr lang="en-US" sz="2400" i="1" dirty="0">
                <a:solidFill>
                  <a:srgbClr val="BFBFBF"/>
                </a:solidFill>
              </a:rPr>
              <a:t>2) </a:t>
            </a:r>
            <a:r>
              <a:rPr lang="en-US" sz="2400" i="1" dirty="0" err="1">
                <a:solidFill>
                  <a:srgbClr val="0A09FF"/>
                </a:solidFill>
              </a:rPr>
              <a:t>Zyklodialysespalt</a:t>
            </a:r>
            <a:endParaRPr sz="2400" dirty="0">
              <a:solidFill>
                <a:srgbClr val="0A09FF"/>
              </a:solidFill>
            </a:endParaRPr>
          </a:p>
          <a:p>
            <a:pPr marL="987425" marR="0" lvl="2" indent="-293688" algn="l" rtl="0">
              <a:spcBef>
                <a:spcPts val="240"/>
              </a:spcBef>
              <a:spcAft>
                <a:spcPts val="0"/>
              </a:spcAft>
              <a:buClr>
                <a:schemeClr val="accent1"/>
              </a:buClr>
              <a:buSzPts val="840"/>
              <a:buFont typeface="Noto Sans Symbols"/>
              <a:buChar char="●"/>
            </a:pPr>
            <a:r>
              <a:rPr lang="en-US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ZK </a:t>
            </a:r>
            <a:r>
              <a:rPr lang="en-US" sz="2400" b="0" i="0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trennt</a:t>
            </a:r>
            <a:r>
              <a:rPr lang="en-US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sich</a:t>
            </a:r>
            <a:r>
              <a:rPr lang="en-US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von SS</a:t>
            </a:r>
            <a:endParaRPr sz="2400" dirty="0">
              <a:solidFill>
                <a:schemeClr val="tx1"/>
              </a:solidFill>
            </a:endParaRPr>
          </a:p>
          <a:p>
            <a:pPr marL="987425" marR="0" lvl="2" indent="-293688" algn="l" rtl="0">
              <a:spcBef>
                <a:spcPts val="240"/>
              </a:spcBef>
              <a:spcAft>
                <a:spcPts val="0"/>
              </a:spcAft>
              <a:buClr>
                <a:schemeClr val="accent1"/>
              </a:buClr>
              <a:buSzPts val="840"/>
              <a:buFont typeface="Noto Sans Symbols"/>
              <a:buChar char="●"/>
            </a:pPr>
            <a:r>
              <a:rPr lang="en-US" sz="2400" b="0" i="0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Klassische</a:t>
            </a:r>
            <a:r>
              <a:rPr lang="en-US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Beschreibung</a:t>
            </a:r>
            <a:r>
              <a:rPr lang="en-US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Gonioskop</a:t>
            </a:r>
            <a:r>
              <a:rPr lang="en-US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2400" b="0" i="0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Glänzendes</a:t>
            </a:r>
            <a:r>
              <a:rPr lang="en-US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SS</a:t>
            </a:r>
            <a:endParaRPr sz="2400" dirty="0">
              <a:solidFill>
                <a:schemeClr val="tx1"/>
              </a:solidFill>
            </a:endParaRPr>
          </a:p>
          <a:p>
            <a:pPr marL="692150" marR="0" lvl="1" indent="-347663" algn="l" rtl="0">
              <a:spcBef>
                <a:spcPts val="240"/>
              </a:spcBef>
              <a:spcAft>
                <a:spcPts val="0"/>
              </a:spcAft>
              <a:buClr>
                <a:schemeClr val="accent2"/>
              </a:buClr>
              <a:buSzPts val="840"/>
              <a:buFont typeface="Noto Sans Symbols"/>
              <a:buNone/>
            </a:pPr>
            <a:r>
              <a:rPr lang="en-US" sz="2400" b="0" i="1" u="none" strike="noStrike" cap="none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3) </a:t>
            </a:r>
            <a:r>
              <a:rPr lang="en-US" sz="2400" b="0" i="1" u="none" strike="noStrike" cap="none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Iridodialyse</a:t>
            </a:r>
            <a:endParaRPr sz="2400" b="0" i="1" u="none" strike="noStrike" cap="none" dirty="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87425" marR="0" lvl="2" indent="-293688" algn="l" rtl="0">
              <a:spcBef>
                <a:spcPts val="240"/>
              </a:spcBef>
              <a:spcAft>
                <a:spcPts val="0"/>
              </a:spcAft>
              <a:buClr>
                <a:schemeClr val="accent1"/>
              </a:buClr>
              <a:buSzPts val="840"/>
              <a:buFont typeface="Noto Sans Symbols"/>
              <a:buChar char="●"/>
            </a:pPr>
            <a:r>
              <a:rPr lang="en-US" sz="2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Riss an der </a:t>
            </a:r>
            <a:r>
              <a:rPr lang="en-US" sz="2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Iriswurzel</a:t>
            </a:r>
            <a:endParaRPr sz="2400" dirty="0"/>
          </a:p>
          <a:p>
            <a:pPr marL="987425" marR="0" lvl="2" indent="-191453" algn="l" rtl="0">
              <a:spcBef>
                <a:spcPts val="46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Noto Sans Symbols"/>
              <a:buNone/>
            </a:pPr>
            <a:endParaRPr sz="2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Google Shape;223;p5">
            <a:extLst>
              <a:ext uri="{FF2B5EF4-FFF2-40B4-BE49-F238E27FC236}">
                <a16:creationId xmlns:a16="http://schemas.microsoft.com/office/drawing/2014/main" id="{9948B8A3-8DD7-E436-F596-FA01EA0F83DC}"/>
              </a:ext>
            </a:extLst>
          </p:cNvPr>
          <p:cNvSpPr txBox="1"/>
          <p:nvPr/>
        </p:nvSpPr>
        <p:spPr>
          <a:xfrm>
            <a:off x="7024171" y="3429000"/>
            <a:ext cx="1928700" cy="21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en-US" sz="1200" i="1" dirty="0">
                <a:solidFill>
                  <a:schemeClr val="dk1"/>
                </a:solidFill>
              </a:rPr>
              <a:t>ZKB</a:t>
            </a:r>
            <a:r>
              <a:rPr lang="en-US" sz="12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= </a:t>
            </a:r>
            <a:r>
              <a:rPr lang="en-US" sz="1200" b="0" i="1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8"/>
                  </a:ext>
                </a:extLst>
              </a:rPr>
              <a:t>Ziliarkörperband</a:t>
            </a:r>
            <a:r>
              <a:rPr lang="en-US" sz="12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 dirty="0"/>
          </a:p>
        </p:txBody>
      </p:sp>
      <p:sp>
        <p:nvSpPr>
          <p:cNvPr id="6" name="Google Shape;288;p9">
            <a:extLst>
              <a:ext uri="{FF2B5EF4-FFF2-40B4-BE49-F238E27FC236}">
                <a16:creationId xmlns:a16="http://schemas.microsoft.com/office/drawing/2014/main" id="{E4FC032D-362D-C4DD-99F2-B6E49FDB8225}"/>
              </a:ext>
            </a:extLst>
          </p:cNvPr>
          <p:cNvSpPr txBox="1"/>
          <p:nvPr/>
        </p:nvSpPr>
        <p:spPr>
          <a:xfrm>
            <a:off x="5223684" y="3920317"/>
            <a:ext cx="145264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(SS =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Sklerasporn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366193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12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  <p:sp>
        <p:nvSpPr>
          <p:cNvPr id="329" name="Google Shape;329;p12"/>
          <p:cNvSpPr txBox="1"/>
          <p:nvPr/>
        </p:nvSpPr>
        <p:spPr>
          <a:xfrm>
            <a:off x="1085849" y="5410200"/>
            <a:ext cx="6972300" cy="5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</a:rPr>
              <a:t>Zyklodialyse-Spalt. </a:t>
            </a:r>
            <a:r>
              <a:rPr lang="en-US" sz="1200">
                <a:solidFill>
                  <a:schemeClr val="dk1"/>
                </a:solidFill>
              </a:rPr>
              <a:t>Racquetball gegen das Auge. Das breite weiße Band stellt den Zyklodialyse-Spalt dar. Beachten Sie die auf beiden Seiten des Spalts bestehende Kammerwinkelrezession.</a:t>
            </a:r>
            <a:endParaRPr/>
          </a:p>
        </p:txBody>
      </p:sp>
      <p:sp>
        <p:nvSpPr>
          <p:cNvPr id="330" name="Google Shape;330;p12"/>
          <p:cNvSpPr txBox="1"/>
          <p:nvPr/>
        </p:nvSpPr>
        <p:spPr>
          <a:xfrm>
            <a:off x="3193994" y="182217"/>
            <a:ext cx="2756011" cy="400110"/>
          </a:xfrm>
          <a:prstGeom prst="rect">
            <a:avLst/>
          </a:prstGeom>
          <a:solidFill>
            <a:srgbClr val="FEFF83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Posttraumatische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Kammerwinkel-Veränderungen</a:t>
            </a:r>
            <a:endParaRPr dirty="0"/>
          </a:p>
        </p:txBody>
      </p:sp>
      <p:pic>
        <p:nvPicPr>
          <p:cNvPr id="331" name="Google Shape;331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0800000">
            <a:off x="1733548" y="1536698"/>
            <a:ext cx="5676904" cy="37846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>
          <a:extLst>
            <a:ext uri="{FF2B5EF4-FFF2-40B4-BE49-F238E27FC236}">
              <a16:creationId xmlns:a16="http://schemas.microsoft.com/office/drawing/2014/main" id="{ECB8A822-5D95-B5CF-AF4D-011AB9EEC1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4">
            <a:extLst>
              <a:ext uri="{FF2B5EF4-FFF2-40B4-BE49-F238E27FC236}">
                <a16:creationId xmlns:a16="http://schemas.microsoft.com/office/drawing/2014/main" id="{638E717C-51EE-276A-32E7-55443F14223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122238"/>
            <a:ext cx="7543800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A</a:t>
            </a:r>
            <a:endParaRPr/>
          </a:p>
        </p:txBody>
      </p:sp>
      <p:sp>
        <p:nvSpPr>
          <p:cNvPr id="206" name="Google Shape;206;p4">
            <a:extLst>
              <a:ext uri="{FF2B5EF4-FFF2-40B4-BE49-F238E27FC236}">
                <a16:creationId xmlns:a16="http://schemas.microsoft.com/office/drawing/2014/main" id="{AA7174EB-D070-B302-37C3-F42F385CA4E3}"/>
              </a:ext>
            </a:extLst>
          </p:cNvPr>
          <p:cNvSpPr/>
          <p:nvPr/>
        </p:nvSpPr>
        <p:spPr>
          <a:xfrm>
            <a:off x="838200" y="4953000"/>
            <a:ext cx="304800" cy="685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" name="Google Shape;208;p4">
            <a:extLst>
              <a:ext uri="{FF2B5EF4-FFF2-40B4-BE49-F238E27FC236}">
                <a16:creationId xmlns:a16="http://schemas.microsoft.com/office/drawing/2014/main" id="{7CAAE82B-6E79-8DEF-12FC-A9BC0C38484F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13</a:t>
            </a:fld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" name="Google Shape;209;p4">
            <a:extLst>
              <a:ext uri="{FF2B5EF4-FFF2-40B4-BE49-F238E27FC236}">
                <a16:creationId xmlns:a16="http://schemas.microsoft.com/office/drawing/2014/main" id="{4A64F38A-7A5F-7A96-88C0-182C77716EA7}"/>
              </a:ext>
            </a:extLst>
          </p:cNvPr>
          <p:cNvSpPr txBox="1"/>
          <p:nvPr/>
        </p:nvSpPr>
        <p:spPr>
          <a:xfrm>
            <a:off x="3193994" y="182217"/>
            <a:ext cx="2756011" cy="400110"/>
          </a:xfrm>
          <a:prstGeom prst="rect">
            <a:avLst/>
          </a:prstGeom>
          <a:solidFill>
            <a:srgbClr val="FEFF83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Posttraumatische</a:t>
            </a:r>
            <a:r>
              <a:rPr lang="en-US" sz="12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Kammerwinkel-Veränderungen</a:t>
            </a:r>
            <a:endParaRPr dirty="0"/>
          </a:p>
        </p:txBody>
      </p:sp>
      <p:sp>
        <p:nvSpPr>
          <p:cNvPr id="2" name="Google Shape;187;p3">
            <a:extLst>
              <a:ext uri="{FF2B5EF4-FFF2-40B4-BE49-F238E27FC236}">
                <a16:creationId xmlns:a16="http://schemas.microsoft.com/office/drawing/2014/main" id="{5FF83300-45C7-C1B7-DB17-66A79DB52FDA}"/>
              </a:ext>
            </a:extLst>
          </p:cNvPr>
          <p:cNvSpPr/>
          <p:nvPr/>
        </p:nvSpPr>
        <p:spPr>
          <a:xfrm>
            <a:off x="263277" y="1125117"/>
            <a:ext cx="8382000" cy="54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40"/>
              <a:buFont typeface="Noto Sans Symbols"/>
              <a:buChar char="●"/>
            </a:pP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Drei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Arten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von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posttraumatischen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</a:rPr>
              <a:t>Kammerwinkelveränderungen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sz="2400" dirty="0"/>
          </a:p>
          <a:p>
            <a:pPr marL="692150" marR="0" lvl="1" indent="-347663" algn="l" rtl="0">
              <a:spcBef>
                <a:spcPts val="240"/>
              </a:spcBef>
              <a:spcAft>
                <a:spcPts val="0"/>
              </a:spcAft>
              <a:buClr>
                <a:schemeClr val="accent2"/>
              </a:buClr>
              <a:buSzPts val="840"/>
              <a:buFont typeface="Noto Sans Symbols"/>
              <a:buNone/>
            </a:pPr>
            <a:r>
              <a:rPr lang="en-US" sz="24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1) </a:t>
            </a:r>
            <a:r>
              <a:rPr lang="en-US" sz="2400" i="1" dirty="0" err="1">
                <a:solidFill>
                  <a:srgbClr val="0000FF"/>
                </a:solidFill>
              </a:rPr>
              <a:t>Kammerwinkelrezession</a:t>
            </a:r>
            <a:endParaRPr sz="2400" b="0" i="0" u="none" strike="noStrike" cap="none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87425" marR="0" lvl="2" indent="-293688" algn="l" rtl="0">
              <a:spcBef>
                <a:spcPts val="240"/>
              </a:spcBef>
              <a:spcAft>
                <a:spcPts val="0"/>
              </a:spcAft>
              <a:buClr>
                <a:schemeClr val="accent1"/>
              </a:buClr>
              <a:buSzPts val="840"/>
              <a:buFont typeface="Noto Sans Symbols"/>
              <a:buChar char="●"/>
            </a:pP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Riss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zwischen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den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longitudinalen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und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zirkulären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</a:rPr>
              <a:t>Muskelfasern</a:t>
            </a:r>
            <a:r>
              <a:rPr lang="en-US" sz="2400" dirty="0">
                <a:solidFill>
                  <a:schemeClr val="dk1"/>
                </a:solidFill>
              </a:rPr>
              <a:t> des </a:t>
            </a:r>
            <a:r>
              <a:rPr lang="en-US" sz="2400" dirty="0" err="1">
                <a:solidFill>
                  <a:schemeClr val="dk1"/>
                </a:solidFill>
              </a:rPr>
              <a:t>Ziliarkörpers</a:t>
            </a:r>
            <a:r>
              <a:rPr lang="en-US" sz="2400" dirty="0">
                <a:solidFill>
                  <a:schemeClr val="dk1"/>
                </a:solidFill>
              </a:rPr>
              <a:t> (ZK)</a:t>
            </a:r>
            <a:endParaRPr sz="2400" dirty="0"/>
          </a:p>
          <a:p>
            <a:pPr marL="987425" marR="0" lvl="2" indent="-293688" algn="l" rtl="0">
              <a:spcBef>
                <a:spcPts val="240"/>
              </a:spcBef>
              <a:spcAft>
                <a:spcPts val="0"/>
              </a:spcAft>
              <a:buClr>
                <a:schemeClr val="accent1"/>
              </a:buClr>
              <a:buSzPts val="840"/>
              <a:buFont typeface="Noto Sans Symbols"/>
              <a:buChar char="●"/>
            </a:pPr>
            <a:r>
              <a:rPr lang="en-US" sz="2400" b="0" i="0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Klassische</a:t>
            </a:r>
            <a:r>
              <a:rPr lang="en-US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Beschreibung</a:t>
            </a:r>
            <a:r>
              <a:rPr lang="en-US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Gonioskop</a:t>
            </a:r>
            <a:r>
              <a:rPr lang="en-US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: Breiter ZKB</a:t>
            </a:r>
            <a:endParaRPr sz="2400" dirty="0">
              <a:solidFill>
                <a:schemeClr val="tx1"/>
              </a:solidFill>
            </a:endParaRPr>
          </a:p>
          <a:p>
            <a:pPr marL="692150" marR="0" lvl="1" indent="-347663" algn="l" rtl="0">
              <a:spcBef>
                <a:spcPts val="240"/>
              </a:spcBef>
              <a:spcAft>
                <a:spcPts val="0"/>
              </a:spcAft>
              <a:buClr>
                <a:schemeClr val="accent2"/>
              </a:buClr>
              <a:buSzPts val="840"/>
              <a:buFont typeface="Noto Sans Symbols"/>
              <a:buNone/>
            </a:pPr>
            <a:r>
              <a:rPr lang="en-US" sz="2400" i="1" dirty="0">
                <a:solidFill>
                  <a:srgbClr val="BFBFBF"/>
                </a:solidFill>
              </a:rPr>
              <a:t>2) </a:t>
            </a:r>
            <a:r>
              <a:rPr lang="en-US" sz="2400" i="1" dirty="0" err="1">
                <a:solidFill>
                  <a:srgbClr val="0A09FF"/>
                </a:solidFill>
              </a:rPr>
              <a:t>Zyklodialysespalt</a:t>
            </a:r>
            <a:endParaRPr sz="2400" dirty="0">
              <a:solidFill>
                <a:srgbClr val="0A09FF"/>
              </a:solidFill>
            </a:endParaRPr>
          </a:p>
          <a:p>
            <a:pPr marL="987425" marR="0" lvl="2" indent="-293688" algn="l" rtl="0">
              <a:spcBef>
                <a:spcPts val="240"/>
              </a:spcBef>
              <a:spcAft>
                <a:spcPts val="0"/>
              </a:spcAft>
              <a:buClr>
                <a:schemeClr val="accent1"/>
              </a:buClr>
              <a:buSzPts val="840"/>
              <a:buFont typeface="Noto Sans Symbols"/>
              <a:buChar char="●"/>
            </a:pPr>
            <a:r>
              <a:rPr lang="en-US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ZK </a:t>
            </a:r>
            <a:r>
              <a:rPr lang="en-US" sz="2400" b="0" i="0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trennt</a:t>
            </a:r>
            <a:r>
              <a:rPr lang="en-US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sich</a:t>
            </a:r>
            <a:r>
              <a:rPr lang="en-US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von SS</a:t>
            </a:r>
            <a:endParaRPr sz="2400" dirty="0">
              <a:solidFill>
                <a:schemeClr val="tx1"/>
              </a:solidFill>
            </a:endParaRPr>
          </a:p>
          <a:p>
            <a:pPr marL="987425" marR="0" lvl="2" indent="-293688" algn="l" rtl="0">
              <a:spcBef>
                <a:spcPts val="240"/>
              </a:spcBef>
              <a:spcAft>
                <a:spcPts val="0"/>
              </a:spcAft>
              <a:buClr>
                <a:schemeClr val="accent1"/>
              </a:buClr>
              <a:buSzPts val="840"/>
              <a:buFont typeface="Noto Sans Symbols"/>
              <a:buChar char="●"/>
            </a:pPr>
            <a:r>
              <a:rPr lang="en-US" sz="2400" b="0" i="0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Klassische</a:t>
            </a:r>
            <a:r>
              <a:rPr lang="en-US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Beschreibung</a:t>
            </a:r>
            <a:r>
              <a:rPr lang="en-US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Gonioskop</a:t>
            </a:r>
            <a:r>
              <a:rPr lang="en-US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2400" b="0" i="0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Glänzendes</a:t>
            </a:r>
            <a:r>
              <a:rPr lang="en-US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SS</a:t>
            </a:r>
            <a:endParaRPr sz="2400" dirty="0">
              <a:solidFill>
                <a:schemeClr val="tx1"/>
              </a:solidFill>
            </a:endParaRPr>
          </a:p>
          <a:p>
            <a:pPr marL="692150" marR="0" lvl="1" indent="-347663" algn="l" rtl="0">
              <a:spcBef>
                <a:spcPts val="240"/>
              </a:spcBef>
              <a:spcAft>
                <a:spcPts val="0"/>
              </a:spcAft>
              <a:buClr>
                <a:schemeClr val="accent2"/>
              </a:buClr>
              <a:buSzPts val="840"/>
              <a:buFont typeface="Noto Sans Symbols"/>
              <a:buNone/>
            </a:pPr>
            <a:r>
              <a:rPr lang="en-US" sz="2400" b="0" i="1" u="none" strike="noStrike" cap="none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3) </a:t>
            </a:r>
            <a:r>
              <a:rPr lang="en-US" sz="2400" b="0" i="1" u="none" strike="noStrike" cap="none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Iridodialyse</a:t>
            </a:r>
            <a:endParaRPr sz="2400" b="0" i="1" u="none" strike="noStrike" cap="none" dirty="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87425" marR="0" lvl="2" indent="-293688" algn="l" rtl="0">
              <a:spcBef>
                <a:spcPts val="240"/>
              </a:spcBef>
              <a:spcAft>
                <a:spcPts val="0"/>
              </a:spcAft>
              <a:buClr>
                <a:schemeClr val="accent1"/>
              </a:buClr>
              <a:buSzPts val="840"/>
              <a:buFont typeface="Noto Sans Symbols"/>
              <a:buChar char="●"/>
            </a:pPr>
            <a:r>
              <a:rPr lang="en-US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Riss an der </a:t>
            </a:r>
            <a:r>
              <a:rPr lang="en-US" sz="2400" b="0" i="0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Iriswurzel</a:t>
            </a:r>
            <a:endParaRPr sz="2400" dirty="0">
              <a:solidFill>
                <a:schemeClr val="tx1"/>
              </a:solidFill>
            </a:endParaRPr>
          </a:p>
          <a:p>
            <a:pPr marL="987425" marR="0" lvl="2" indent="-191453" algn="l" rtl="0">
              <a:spcBef>
                <a:spcPts val="46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Noto Sans Symbols"/>
              <a:buNone/>
            </a:pPr>
            <a:endParaRPr sz="2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Google Shape;223;p5">
            <a:extLst>
              <a:ext uri="{FF2B5EF4-FFF2-40B4-BE49-F238E27FC236}">
                <a16:creationId xmlns:a16="http://schemas.microsoft.com/office/drawing/2014/main" id="{341A46B7-0D53-7379-7AC6-E03451EC5268}"/>
              </a:ext>
            </a:extLst>
          </p:cNvPr>
          <p:cNvSpPr txBox="1"/>
          <p:nvPr/>
        </p:nvSpPr>
        <p:spPr>
          <a:xfrm>
            <a:off x="7024171" y="3429000"/>
            <a:ext cx="1928700" cy="21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en-US" sz="1200" i="1" dirty="0">
                <a:solidFill>
                  <a:schemeClr val="dk1"/>
                </a:solidFill>
              </a:rPr>
              <a:t>ZKB</a:t>
            </a:r>
            <a:r>
              <a:rPr lang="en-US" sz="12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= </a:t>
            </a:r>
            <a:r>
              <a:rPr lang="en-US" sz="1200" b="0" i="1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8"/>
                  </a:ext>
                </a:extLst>
              </a:rPr>
              <a:t>Ziliarkörperband</a:t>
            </a:r>
            <a:r>
              <a:rPr lang="en-US" sz="12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 dirty="0"/>
          </a:p>
        </p:txBody>
      </p:sp>
      <p:sp>
        <p:nvSpPr>
          <p:cNvPr id="6" name="Google Shape;288;p9">
            <a:extLst>
              <a:ext uri="{FF2B5EF4-FFF2-40B4-BE49-F238E27FC236}">
                <a16:creationId xmlns:a16="http://schemas.microsoft.com/office/drawing/2014/main" id="{8722A62F-52EC-02B1-850C-A1EAF6D1B80E}"/>
              </a:ext>
            </a:extLst>
          </p:cNvPr>
          <p:cNvSpPr txBox="1"/>
          <p:nvPr/>
        </p:nvSpPr>
        <p:spPr>
          <a:xfrm>
            <a:off x="5223684" y="3920317"/>
            <a:ext cx="145264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(SS =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Sklerasporn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 dirty="0"/>
          </a:p>
        </p:txBody>
      </p:sp>
      <p:sp>
        <p:nvSpPr>
          <p:cNvPr id="4" name="Google Shape;346;p13">
            <a:extLst>
              <a:ext uri="{FF2B5EF4-FFF2-40B4-BE49-F238E27FC236}">
                <a16:creationId xmlns:a16="http://schemas.microsoft.com/office/drawing/2014/main" id="{D5C8A7DC-06F1-CD4A-5D2A-F8CACB841511}"/>
              </a:ext>
            </a:extLst>
          </p:cNvPr>
          <p:cNvSpPr/>
          <p:nvPr/>
        </p:nvSpPr>
        <p:spPr>
          <a:xfrm>
            <a:off x="2925896" y="5410200"/>
            <a:ext cx="1293563" cy="457200"/>
          </a:xfrm>
          <a:prstGeom prst="rect">
            <a:avLst/>
          </a:prstGeom>
          <a:solidFill>
            <a:srgbClr val="FFCCFF"/>
          </a:solidFill>
          <a:ln w="9525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Struktur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0397817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>
          <a:extLst>
            <a:ext uri="{FF2B5EF4-FFF2-40B4-BE49-F238E27FC236}">
              <a16:creationId xmlns:a16="http://schemas.microsoft.com/office/drawing/2014/main" id="{7C84D416-D1F4-2B91-E6DD-3FABB4B1D8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4">
            <a:extLst>
              <a:ext uri="{FF2B5EF4-FFF2-40B4-BE49-F238E27FC236}">
                <a16:creationId xmlns:a16="http://schemas.microsoft.com/office/drawing/2014/main" id="{07ED78C8-C3C2-BD1D-82EB-19806701F09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122238"/>
            <a:ext cx="7543800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A</a:t>
            </a:r>
            <a:endParaRPr/>
          </a:p>
        </p:txBody>
      </p:sp>
      <p:sp>
        <p:nvSpPr>
          <p:cNvPr id="206" name="Google Shape;206;p4">
            <a:extLst>
              <a:ext uri="{FF2B5EF4-FFF2-40B4-BE49-F238E27FC236}">
                <a16:creationId xmlns:a16="http://schemas.microsoft.com/office/drawing/2014/main" id="{FE4B0699-01E1-20CA-F6DC-74AD11DEFBE0}"/>
              </a:ext>
            </a:extLst>
          </p:cNvPr>
          <p:cNvSpPr/>
          <p:nvPr/>
        </p:nvSpPr>
        <p:spPr>
          <a:xfrm>
            <a:off x="838200" y="4953000"/>
            <a:ext cx="304800" cy="685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" name="Google Shape;208;p4">
            <a:extLst>
              <a:ext uri="{FF2B5EF4-FFF2-40B4-BE49-F238E27FC236}">
                <a16:creationId xmlns:a16="http://schemas.microsoft.com/office/drawing/2014/main" id="{E52649FB-D79C-8AD5-25E4-2B1AFD6B2769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14</a:t>
            </a:fld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" name="Google Shape;209;p4">
            <a:extLst>
              <a:ext uri="{FF2B5EF4-FFF2-40B4-BE49-F238E27FC236}">
                <a16:creationId xmlns:a16="http://schemas.microsoft.com/office/drawing/2014/main" id="{09C94710-3386-2348-5BB3-AC41AD5C2B82}"/>
              </a:ext>
            </a:extLst>
          </p:cNvPr>
          <p:cNvSpPr txBox="1"/>
          <p:nvPr/>
        </p:nvSpPr>
        <p:spPr>
          <a:xfrm>
            <a:off x="3193994" y="182217"/>
            <a:ext cx="2756011" cy="400110"/>
          </a:xfrm>
          <a:prstGeom prst="rect">
            <a:avLst/>
          </a:prstGeom>
          <a:solidFill>
            <a:srgbClr val="FEFF83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Posttraumatische</a:t>
            </a:r>
            <a:r>
              <a:rPr lang="en-US" sz="12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Kammerwinkel-Veränderungen</a:t>
            </a:r>
            <a:endParaRPr dirty="0"/>
          </a:p>
        </p:txBody>
      </p:sp>
      <p:sp>
        <p:nvSpPr>
          <p:cNvPr id="2" name="Google Shape;187;p3">
            <a:extLst>
              <a:ext uri="{FF2B5EF4-FFF2-40B4-BE49-F238E27FC236}">
                <a16:creationId xmlns:a16="http://schemas.microsoft.com/office/drawing/2014/main" id="{671F4BC0-22B6-5724-C70C-309892437B1F}"/>
              </a:ext>
            </a:extLst>
          </p:cNvPr>
          <p:cNvSpPr/>
          <p:nvPr/>
        </p:nvSpPr>
        <p:spPr>
          <a:xfrm>
            <a:off x="263277" y="1125117"/>
            <a:ext cx="8382000" cy="54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40"/>
              <a:buFont typeface="Noto Sans Symbols"/>
              <a:buChar char="●"/>
            </a:pP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Drei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Arten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von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posttraumatischen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</a:rPr>
              <a:t>Kammerwinkelveränderungen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sz="2400" dirty="0"/>
          </a:p>
          <a:p>
            <a:pPr marL="692150" marR="0" lvl="1" indent="-347663" algn="l" rtl="0">
              <a:spcBef>
                <a:spcPts val="240"/>
              </a:spcBef>
              <a:spcAft>
                <a:spcPts val="0"/>
              </a:spcAft>
              <a:buClr>
                <a:schemeClr val="accent2"/>
              </a:buClr>
              <a:buSzPts val="840"/>
              <a:buFont typeface="Noto Sans Symbols"/>
              <a:buNone/>
            </a:pPr>
            <a:r>
              <a:rPr lang="en-US" sz="24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1) </a:t>
            </a:r>
            <a:r>
              <a:rPr lang="en-US" sz="2400" i="1" dirty="0" err="1">
                <a:solidFill>
                  <a:srgbClr val="0000FF"/>
                </a:solidFill>
              </a:rPr>
              <a:t>Kammerwinkelrezession</a:t>
            </a:r>
            <a:endParaRPr sz="2400" b="0" i="0" u="none" strike="noStrike" cap="none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87425" marR="0" lvl="2" indent="-293688" algn="l" rtl="0">
              <a:spcBef>
                <a:spcPts val="240"/>
              </a:spcBef>
              <a:spcAft>
                <a:spcPts val="0"/>
              </a:spcAft>
              <a:buClr>
                <a:schemeClr val="accent1"/>
              </a:buClr>
              <a:buSzPts val="840"/>
              <a:buFont typeface="Noto Sans Symbols"/>
              <a:buChar char="●"/>
            </a:pP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Riss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zwischen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den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longitudinalen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und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zirkulären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</a:rPr>
              <a:t>Muskelfasern</a:t>
            </a:r>
            <a:r>
              <a:rPr lang="en-US" sz="2400" dirty="0">
                <a:solidFill>
                  <a:schemeClr val="dk1"/>
                </a:solidFill>
              </a:rPr>
              <a:t> des </a:t>
            </a:r>
            <a:r>
              <a:rPr lang="en-US" sz="2400" dirty="0" err="1">
                <a:solidFill>
                  <a:schemeClr val="dk1"/>
                </a:solidFill>
              </a:rPr>
              <a:t>Ziliarkörpers</a:t>
            </a:r>
            <a:r>
              <a:rPr lang="en-US" sz="2400" dirty="0">
                <a:solidFill>
                  <a:schemeClr val="dk1"/>
                </a:solidFill>
              </a:rPr>
              <a:t> (ZK)</a:t>
            </a:r>
            <a:endParaRPr sz="2400" dirty="0"/>
          </a:p>
          <a:p>
            <a:pPr marL="987425" marR="0" lvl="2" indent="-293688" algn="l" rtl="0">
              <a:spcBef>
                <a:spcPts val="240"/>
              </a:spcBef>
              <a:spcAft>
                <a:spcPts val="0"/>
              </a:spcAft>
              <a:buClr>
                <a:schemeClr val="accent1"/>
              </a:buClr>
              <a:buSzPts val="840"/>
              <a:buFont typeface="Noto Sans Symbols"/>
              <a:buChar char="●"/>
            </a:pPr>
            <a:r>
              <a:rPr lang="en-US" sz="2400" b="0" i="0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Klassische</a:t>
            </a:r>
            <a:r>
              <a:rPr lang="en-US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Beschreibung</a:t>
            </a:r>
            <a:r>
              <a:rPr lang="en-US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Gonioskop</a:t>
            </a:r>
            <a:r>
              <a:rPr lang="en-US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: Breiter ZKB</a:t>
            </a:r>
            <a:endParaRPr sz="2400" dirty="0">
              <a:solidFill>
                <a:schemeClr val="tx1"/>
              </a:solidFill>
            </a:endParaRPr>
          </a:p>
          <a:p>
            <a:pPr marL="692150" marR="0" lvl="1" indent="-347663" algn="l" rtl="0">
              <a:spcBef>
                <a:spcPts val="240"/>
              </a:spcBef>
              <a:spcAft>
                <a:spcPts val="0"/>
              </a:spcAft>
              <a:buClr>
                <a:schemeClr val="accent2"/>
              </a:buClr>
              <a:buSzPts val="840"/>
              <a:buFont typeface="Noto Sans Symbols"/>
              <a:buNone/>
            </a:pPr>
            <a:r>
              <a:rPr lang="en-US" sz="2400" i="1" dirty="0">
                <a:solidFill>
                  <a:srgbClr val="BFBFBF"/>
                </a:solidFill>
              </a:rPr>
              <a:t>2) </a:t>
            </a:r>
            <a:r>
              <a:rPr lang="en-US" sz="2400" i="1" dirty="0" err="1">
                <a:solidFill>
                  <a:srgbClr val="0A09FF"/>
                </a:solidFill>
              </a:rPr>
              <a:t>Zyklodialysespalt</a:t>
            </a:r>
            <a:endParaRPr sz="2400" dirty="0">
              <a:solidFill>
                <a:srgbClr val="0A09FF"/>
              </a:solidFill>
            </a:endParaRPr>
          </a:p>
          <a:p>
            <a:pPr marL="987425" marR="0" lvl="2" indent="-293688" algn="l" rtl="0">
              <a:spcBef>
                <a:spcPts val="240"/>
              </a:spcBef>
              <a:spcAft>
                <a:spcPts val="0"/>
              </a:spcAft>
              <a:buClr>
                <a:schemeClr val="accent1"/>
              </a:buClr>
              <a:buSzPts val="840"/>
              <a:buFont typeface="Noto Sans Symbols"/>
              <a:buChar char="●"/>
            </a:pPr>
            <a:r>
              <a:rPr lang="en-US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ZK </a:t>
            </a:r>
            <a:r>
              <a:rPr lang="en-US" sz="2400" b="0" i="0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trennt</a:t>
            </a:r>
            <a:r>
              <a:rPr lang="en-US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sich</a:t>
            </a:r>
            <a:r>
              <a:rPr lang="en-US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von SS</a:t>
            </a:r>
            <a:endParaRPr sz="2400" dirty="0">
              <a:solidFill>
                <a:schemeClr val="tx1"/>
              </a:solidFill>
            </a:endParaRPr>
          </a:p>
          <a:p>
            <a:pPr marL="987425" marR="0" lvl="2" indent="-293688" algn="l" rtl="0">
              <a:spcBef>
                <a:spcPts val="240"/>
              </a:spcBef>
              <a:spcAft>
                <a:spcPts val="0"/>
              </a:spcAft>
              <a:buClr>
                <a:schemeClr val="accent1"/>
              </a:buClr>
              <a:buSzPts val="840"/>
              <a:buFont typeface="Noto Sans Symbols"/>
              <a:buChar char="●"/>
            </a:pPr>
            <a:r>
              <a:rPr lang="en-US" sz="2400" b="0" i="0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Klassische</a:t>
            </a:r>
            <a:r>
              <a:rPr lang="en-US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Beschreibung</a:t>
            </a:r>
            <a:r>
              <a:rPr lang="en-US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Gonioskop</a:t>
            </a:r>
            <a:r>
              <a:rPr lang="en-US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2400" b="0" i="0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Glänzendes</a:t>
            </a:r>
            <a:r>
              <a:rPr lang="en-US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SS</a:t>
            </a:r>
            <a:endParaRPr sz="2400" dirty="0">
              <a:solidFill>
                <a:schemeClr val="tx1"/>
              </a:solidFill>
            </a:endParaRPr>
          </a:p>
          <a:p>
            <a:pPr marL="692150" marR="0" lvl="1" indent="-347663" algn="l" rtl="0">
              <a:spcBef>
                <a:spcPts val="240"/>
              </a:spcBef>
              <a:spcAft>
                <a:spcPts val="0"/>
              </a:spcAft>
              <a:buClr>
                <a:schemeClr val="accent2"/>
              </a:buClr>
              <a:buSzPts val="840"/>
              <a:buFont typeface="Noto Sans Symbols"/>
              <a:buNone/>
            </a:pPr>
            <a:r>
              <a:rPr lang="en-US" sz="2400" b="0" i="1" u="none" strike="noStrike" cap="none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3) </a:t>
            </a:r>
            <a:r>
              <a:rPr lang="en-US" sz="2400" b="0" i="1" u="none" strike="noStrike" cap="none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Iridodialyse</a:t>
            </a:r>
            <a:endParaRPr sz="2400" b="0" i="1" u="none" strike="noStrike" cap="none" dirty="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87425" marR="0" lvl="2" indent="-293688" algn="l" rtl="0">
              <a:spcBef>
                <a:spcPts val="240"/>
              </a:spcBef>
              <a:spcAft>
                <a:spcPts val="0"/>
              </a:spcAft>
              <a:buClr>
                <a:schemeClr val="accent1"/>
              </a:buClr>
              <a:buSzPts val="840"/>
              <a:buFont typeface="Noto Sans Symbols"/>
              <a:buChar char="●"/>
            </a:pPr>
            <a:r>
              <a:rPr lang="en-US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Riss an der </a:t>
            </a:r>
            <a:r>
              <a:rPr lang="en-US" sz="2400" b="0" i="0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Iriswurzel</a:t>
            </a:r>
            <a:endParaRPr sz="2400" dirty="0">
              <a:solidFill>
                <a:schemeClr val="tx1"/>
              </a:solidFill>
            </a:endParaRPr>
          </a:p>
          <a:p>
            <a:pPr marL="987425" marR="0" lvl="2" indent="-191453" algn="l" rtl="0">
              <a:spcBef>
                <a:spcPts val="46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Noto Sans Symbols"/>
              <a:buNone/>
            </a:pPr>
            <a:endParaRPr sz="2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Google Shape;223;p5">
            <a:extLst>
              <a:ext uri="{FF2B5EF4-FFF2-40B4-BE49-F238E27FC236}">
                <a16:creationId xmlns:a16="http://schemas.microsoft.com/office/drawing/2014/main" id="{23F3CA5C-AB98-42CD-F918-5E745A865D62}"/>
              </a:ext>
            </a:extLst>
          </p:cNvPr>
          <p:cNvSpPr txBox="1"/>
          <p:nvPr/>
        </p:nvSpPr>
        <p:spPr>
          <a:xfrm>
            <a:off x="7024171" y="3429000"/>
            <a:ext cx="1928700" cy="21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en-US" sz="1200" i="1" dirty="0">
                <a:solidFill>
                  <a:schemeClr val="dk1"/>
                </a:solidFill>
              </a:rPr>
              <a:t>ZKB</a:t>
            </a:r>
            <a:r>
              <a:rPr lang="en-US" sz="12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= </a:t>
            </a:r>
            <a:r>
              <a:rPr lang="en-US" sz="1200" b="0" i="1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8"/>
                  </a:ext>
                </a:extLst>
              </a:rPr>
              <a:t>Ziliarkörperband</a:t>
            </a:r>
            <a:r>
              <a:rPr lang="en-US" sz="12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 dirty="0"/>
          </a:p>
        </p:txBody>
      </p:sp>
      <p:sp>
        <p:nvSpPr>
          <p:cNvPr id="6" name="Google Shape;288;p9">
            <a:extLst>
              <a:ext uri="{FF2B5EF4-FFF2-40B4-BE49-F238E27FC236}">
                <a16:creationId xmlns:a16="http://schemas.microsoft.com/office/drawing/2014/main" id="{DEEA4642-9F55-4C92-102B-C7F722257903}"/>
              </a:ext>
            </a:extLst>
          </p:cNvPr>
          <p:cNvSpPr txBox="1"/>
          <p:nvPr/>
        </p:nvSpPr>
        <p:spPr>
          <a:xfrm>
            <a:off x="5223684" y="3920317"/>
            <a:ext cx="145264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(SS =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Sklerasporn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701869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15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15</a:t>
            </a:fld>
            <a:endParaRPr/>
          </a:p>
        </p:txBody>
      </p:sp>
      <p:sp>
        <p:nvSpPr>
          <p:cNvPr id="372" name="Google Shape;372;p15"/>
          <p:cNvSpPr txBox="1"/>
          <p:nvPr/>
        </p:nvSpPr>
        <p:spPr>
          <a:xfrm>
            <a:off x="3933822" y="5486400"/>
            <a:ext cx="140017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Iridodialyse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3" name="Google Shape;373;p15"/>
          <p:cNvSpPr txBox="1"/>
          <p:nvPr/>
        </p:nvSpPr>
        <p:spPr>
          <a:xfrm>
            <a:off x="3193994" y="182217"/>
            <a:ext cx="2756011" cy="400110"/>
          </a:xfrm>
          <a:prstGeom prst="rect">
            <a:avLst/>
          </a:prstGeom>
          <a:solidFill>
            <a:srgbClr val="FEFF83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Posttraumatische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Kammerwinkel-Veränderungen</a:t>
            </a:r>
            <a:endParaRPr dirty="0"/>
          </a:p>
        </p:txBody>
      </p:sp>
      <p:pic>
        <p:nvPicPr>
          <p:cNvPr id="374" name="Google Shape;374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50996" y="1613581"/>
            <a:ext cx="5442005" cy="36308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16"/>
          <p:cNvSpPr txBox="1">
            <a:spLocks noGrp="1"/>
          </p:cNvSpPr>
          <p:nvPr>
            <p:ph type="title"/>
          </p:nvPr>
        </p:nvSpPr>
        <p:spPr>
          <a:xfrm>
            <a:off x="457200" y="122238"/>
            <a:ext cx="7543800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F</a:t>
            </a:r>
            <a:endParaRPr/>
          </a:p>
        </p:txBody>
      </p:sp>
      <p:sp>
        <p:nvSpPr>
          <p:cNvPr id="381" name="Google Shape;381;p16"/>
          <p:cNvSpPr/>
          <p:nvPr/>
        </p:nvSpPr>
        <p:spPr>
          <a:xfrm>
            <a:off x="152400" y="1143000"/>
            <a:ext cx="8382000" cy="54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40"/>
              <a:buFont typeface="Noto Sans Symbols"/>
              <a:buChar char="●"/>
            </a:pPr>
            <a:r>
              <a:rPr lang="en-US" sz="24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Drei </a:t>
            </a:r>
            <a:r>
              <a:rPr lang="en-US" sz="24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Arten</a:t>
            </a:r>
            <a:r>
              <a:rPr lang="en-US" sz="24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von </a:t>
            </a:r>
            <a:r>
              <a:rPr lang="en-US" sz="24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posttraumatischen</a:t>
            </a:r>
            <a:r>
              <a:rPr lang="en-US" sz="24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Kammerwinkelveränderungen</a:t>
            </a:r>
            <a:r>
              <a:rPr lang="en-US" sz="24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sz="2400" dirty="0"/>
          </a:p>
          <a:p>
            <a:pPr marL="692150" marR="0" lvl="1" indent="-347663" algn="l" rtl="0">
              <a:spcBef>
                <a:spcPts val="240"/>
              </a:spcBef>
              <a:spcAft>
                <a:spcPts val="0"/>
              </a:spcAft>
              <a:buClr>
                <a:schemeClr val="accent2"/>
              </a:buClr>
              <a:buSzPts val="840"/>
              <a:buFont typeface="Noto Sans Symbols"/>
              <a:buNone/>
            </a:pPr>
            <a:r>
              <a:rPr lang="en-US" sz="2400" b="0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r>
              <a:rPr lang="en-US" sz="2400" b="0" i="1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) </a:t>
            </a:r>
            <a:r>
              <a:rPr lang="en-US" sz="2400" i="1" dirty="0" err="1">
                <a:solidFill>
                  <a:srgbClr val="0000FF"/>
                </a:solidFill>
              </a:rPr>
              <a:t>Glaukom</a:t>
            </a:r>
            <a:r>
              <a:rPr lang="en-US" sz="2400" i="1" dirty="0">
                <a:solidFill>
                  <a:srgbClr val="0000FF"/>
                </a:solidFill>
              </a:rPr>
              <a:t> </a:t>
            </a:r>
            <a:r>
              <a:rPr lang="en-US" sz="2400" i="1" dirty="0" err="1">
                <a:solidFill>
                  <a:srgbClr val="0000FF"/>
                </a:solidFill>
              </a:rPr>
              <a:t>aufgrund</a:t>
            </a:r>
            <a:r>
              <a:rPr lang="en-US" sz="2400" i="1" dirty="0">
                <a:solidFill>
                  <a:srgbClr val="0000FF"/>
                </a:solidFill>
              </a:rPr>
              <a:t> </a:t>
            </a:r>
            <a:r>
              <a:rPr lang="en-US" sz="2400" i="1" dirty="0" err="1">
                <a:solidFill>
                  <a:srgbClr val="0000FF"/>
                </a:solidFill>
              </a:rPr>
              <a:t>einer</a:t>
            </a:r>
            <a:r>
              <a:rPr lang="en-US" sz="2400" i="1" dirty="0">
                <a:solidFill>
                  <a:srgbClr val="0000FF"/>
                </a:solidFill>
              </a:rPr>
              <a:t> </a:t>
            </a:r>
            <a:r>
              <a:rPr lang="en-US" sz="2400" i="1" dirty="0" err="1">
                <a:solidFill>
                  <a:srgbClr val="0000FF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5"/>
                  </a:ext>
                </a:extLst>
              </a:rPr>
              <a:t>Kammerwinkelrezession</a:t>
            </a:r>
            <a:r>
              <a:rPr lang="en-US" sz="2400" b="0" i="1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sz="2400" b="0" i="0" u="none" strike="noStrike" cap="none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87425" marR="0" lvl="2" indent="-293688" algn="l" rtl="0">
              <a:spcBef>
                <a:spcPts val="240"/>
              </a:spcBef>
              <a:spcAft>
                <a:spcPts val="0"/>
              </a:spcAft>
              <a:buClr>
                <a:schemeClr val="accent1"/>
              </a:buClr>
              <a:buSzPts val="840"/>
              <a:buFont typeface="Noto Sans Symbols"/>
              <a:buChar char="●"/>
            </a:pPr>
            <a:r>
              <a:rPr lang="en-US" sz="2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Riss </a:t>
            </a:r>
            <a:r>
              <a:rPr lang="en-US" sz="2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zwischen</a:t>
            </a:r>
            <a:r>
              <a:rPr lang="en-US" sz="2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longitudinalen</a:t>
            </a:r>
            <a:r>
              <a:rPr lang="en-US" sz="2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und </a:t>
            </a:r>
            <a:r>
              <a:rPr lang="en-US" sz="2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zirkulären</a:t>
            </a:r>
            <a:r>
              <a:rPr lang="en-US" sz="2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CB-</a:t>
            </a:r>
            <a:r>
              <a:rPr lang="en-US" sz="2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Fasern</a:t>
            </a:r>
            <a:endParaRPr sz="2400" dirty="0"/>
          </a:p>
          <a:p>
            <a:pPr marL="987425" marR="0" lvl="2" indent="-293688" algn="l" rtl="0">
              <a:spcBef>
                <a:spcPts val="240"/>
              </a:spcBef>
              <a:spcAft>
                <a:spcPts val="0"/>
              </a:spcAft>
              <a:buClr>
                <a:schemeClr val="accent1"/>
              </a:buClr>
              <a:buSzPts val="840"/>
              <a:buFont typeface="Noto Sans Symbols"/>
              <a:buChar char="●"/>
            </a:pPr>
            <a:r>
              <a:rPr lang="en-US" sz="2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Klassische</a:t>
            </a:r>
            <a:r>
              <a:rPr lang="en-US" sz="2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Beschreibung</a:t>
            </a:r>
            <a:r>
              <a:rPr lang="en-US" sz="2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2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Gonioskop</a:t>
            </a:r>
            <a:r>
              <a:rPr lang="en-US" sz="2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: CBB</a:t>
            </a:r>
            <a:endParaRPr sz="2400" dirty="0"/>
          </a:p>
          <a:p>
            <a:pPr marL="692150" marR="0" lvl="1" indent="-347663" algn="l" rtl="0">
              <a:spcBef>
                <a:spcPts val="240"/>
              </a:spcBef>
              <a:spcAft>
                <a:spcPts val="0"/>
              </a:spcAft>
              <a:buClr>
                <a:schemeClr val="accent2"/>
              </a:buClr>
              <a:buSzPts val="840"/>
              <a:buFont typeface="Noto Sans Symbols"/>
              <a:buNone/>
            </a:pPr>
            <a:r>
              <a:rPr lang="en-US" sz="2400" b="0" i="1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2) </a:t>
            </a:r>
            <a:r>
              <a:rPr lang="en-US" sz="2400" b="0" i="1" u="none" strike="noStrike" cap="none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2400" b="0" i="1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1" u="none" strike="noStrike" cap="none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aufgrund</a:t>
            </a:r>
            <a:r>
              <a:rPr lang="en-US" sz="2400" b="0" i="1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1" u="none" strike="noStrike" cap="none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2400" i="1" dirty="0" err="1">
                <a:solidFill>
                  <a:srgbClr val="0000FF"/>
                </a:solidFill>
              </a:rPr>
              <a:t>s</a:t>
            </a:r>
            <a:r>
              <a:rPr lang="en-US" sz="2400" i="1" dirty="0">
                <a:solidFill>
                  <a:srgbClr val="0000FF"/>
                </a:solidFill>
              </a:rPr>
              <a:t> </a:t>
            </a:r>
            <a:r>
              <a:rPr lang="en-US" sz="2400" i="1" dirty="0" err="1">
                <a:solidFill>
                  <a:srgbClr val="0000FF"/>
                </a:solidFill>
              </a:rPr>
              <a:t>Zyklodialysespalts</a:t>
            </a:r>
            <a:r>
              <a:rPr lang="en-US" sz="2400" b="0" i="1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sz="2400" dirty="0"/>
          </a:p>
          <a:p>
            <a:pPr marL="987425" marR="0" lvl="2" indent="-293688" algn="l" rtl="0">
              <a:spcBef>
                <a:spcPts val="240"/>
              </a:spcBef>
              <a:spcAft>
                <a:spcPts val="0"/>
              </a:spcAft>
              <a:buClr>
                <a:schemeClr val="accent1"/>
              </a:buClr>
              <a:buSzPts val="840"/>
              <a:buFont typeface="Noto Sans Symbols"/>
              <a:buChar char="●"/>
            </a:pPr>
            <a:r>
              <a:rPr lang="en-US" sz="2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CB </a:t>
            </a:r>
            <a:r>
              <a:rPr lang="en-US" sz="2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trennt</a:t>
            </a:r>
            <a:r>
              <a:rPr lang="en-US" sz="2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sich</a:t>
            </a:r>
            <a:r>
              <a:rPr lang="en-US" sz="2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von SS</a:t>
            </a:r>
            <a:endParaRPr sz="2400" dirty="0"/>
          </a:p>
          <a:p>
            <a:pPr marL="987425" marR="0" lvl="2" indent="-293688" algn="l" rtl="0">
              <a:spcBef>
                <a:spcPts val="240"/>
              </a:spcBef>
              <a:spcAft>
                <a:spcPts val="0"/>
              </a:spcAft>
              <a:buClr>
                <a:schemeClr val="accent1"/>
              </a:buClr>
              <a:buSzPts val="840"/>
              <a:buFont typeface="Noto Sans Symbols"/>
              <a:buChar char="●"/>
            </a:pPr>
            <a:r>
              <a:rPr lang="en-US" sz="2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Klassische</a:t>
            </a:r>
            <a:r>
              <a:rPr lang="en-US" sz="2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Beschreibung</a:t>
            </a:r>
            <a:r>
              <a:rPr lang="en-US" sz="2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2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Gonioskop</a:t>
            </a:r>
            <a:r>
              <a:rPr lang="en-US" sz="2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2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Glänzendes</a:t>
            </a:r>
            <a:r>
              <a:rPr lang="en-US" sz="2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SS</a:t>
            </a:r>
            <a:endParaRPr sz="2400" dirty="0"/>
          </a:p>
          <a:p>
            <a:pPr marL="692150" marR="0" lvl="1" indent="-347663" algn="l" rtl="0">
              <a:spcBef>
                <a:spcPts val="240"/>
              </a:spcBef>
              <a:spcAft>
                <a:spcPts val="0"/>
              </a:spcAft>
              <a:buClr>
                <a:schemeClr val="accent2"/>
              </a:buClr>
              <a:buSzPts val="840"/>
              <a:buFont typeface="Noto Sans Symbols"/>
              <a:buNone/>
            </a:pPr>
            <a:r>
              <a:rPr lang="en-US" sz="2400" b="0" i="1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3) </a:t>
            </a:r>
            <a:r>
              <a:rPr lang="en-US" sz="2400" i="1" dirty="0" err="1">
                <a:solidFill>
                  <a:srgbClr val="0000FF"/>
                </a:solidFill>
              </a:rPr>
              <a:t>Glaukom</a:t>
            </a:r>
            <a:r>
              <a:rPr lang="en-US" sz="2400" i="1" dirty="0">
                <a:solidFill>
                  <a:srgbClr val="0000FF"/>
                </a:solidFill>
              </a:rPr>
              <a:t> </a:t>
            </a:r>
            <a:r>
              <a:rPr lang="en-US" sz="2400" i="1" dirty="0" err="1">
                <a:solidFill>
                  <a:srgbClr val="0000FF"/>
                </a:solidFill>
              </a:rPr>
              <a:t>aufgrund</a:t>
            </a:r>
            <a:r>
              <a:rPr lang="en-US" sz="2400" i="1" dirty="0">
                <a:solidFill>
                  <a:srgbClr val="0000FF"/>
                </a:solidFill>
              </a:rPr>
              <a:t> </a:t>
            </a:r>
            <a:r>
              <a:rPr lang="en-US" sz="2400" i="1" dirty="0" err="1">
                <a:solidFill>
                  <a:srgbClr val="0000FF"/>
                </a:solidFill>
              </a:rPr>
              <a:t>einer</a:t>
            </a:r>
            <a:r>
              <a:rPr lang="en-US" sz="2400" i="1" dirty="0">
                <a:solidFill>
                  <a:srgbClr val="0000FF"/>
                </a:solidFill>
              </a:rPr>
              <a:t> </a:t>
            </a:r>
            <a:r>
              <a:rPr lang="en-US" sz="2400" i="1" dirty="0" err="1">
                <a:solidFill>
                  <a:srgbClr val="0000FF"/>
                </a:solidFill>
              </a:rPr>
              <a:t>Iridiodialyse</a:t>
            </a:r>
            <a:r>
              <a:rPr lang="en-US" sz="2400" b="0" i="1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sz="2400" dirty="0"/>
          </a:p>
          <a:p>
            <a:pPr marL="693737" marR="0" lvl="2" indent="0" algn="l" rtl="0">
              <a:spcBef>
                <a:spcPts val="460"/>
              </a:spcBef>
              <a:spcAft>
                <a:spcPts val="0"/>
              </a:spcAft>
              <a:buNone/>
            </a:pPr>
            <a:endParaRPr sz="2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2" name="Google Shape;382;p16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16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3" name="Google Shape;383;p16"/>
          <p:cNvSpPr txBox="1"/>
          <p:nvPr/>
        </p:nvSpPr>
        <p:spPr>
          <a:xfrm>
            <a:off x="3193994" y="182217"/>
            <a:ext cx="2756011" cy="400110"/>
          </a:xfrm>
          <a:prstGeom prst="rect">
            <a:avLst/>
          </a:prstGeom>
          <a:solidFill>
            <a:srgbClr val="FEFF83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Posttraumatische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Kammerwinkel-Veränderungen</a:t>
            </a:r>
            <a:endParaRPr dirty="0"/>
          </a:p>
        </p:txBody>
      </p:sp>
      <p:sp>
        <p:nvSpPr>
          <p:cNvPr id="386" name="Google Shape;386;p16"/>
          <p:cNvSpPr/>
          <p:nvPr/>
        </p:nvSpPr>
        <p:spPr>
          <a:xfrm>
            <a:off x="3084600" y="762000"/>
            <a:ext cx="609600" cy="45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7" name="Google Shape;387;p16"/>
          <p:cNvSpPr txBox="1"/>
          <p:nvPr/>
        </p:nvSpPr>
        <p:spPr>
          <a:xfrm>
            <a:off x="1103243" y="5898450"/>
            <a:ext cx="7162800" cy="3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</a:rPr>
              <a:t>Alle </a:t>
            </a:r>
            <a:r>
              <a:rPr lang="en-US" sz="1200" i="1" dirty="0" err="1">
                <a:solidFill>
                  <a:schemeClr val="dk1"/>
                </a:solidFill>
              </a:rPr>
              <a:t>drei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Befunde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können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zur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späteren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Entwicklung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eines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Glaukoms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führen</a:t>
            </a:r>
            <a:r>
              <a:rPr lang="en-US" sz="1200" i="1" dirty="0">
                <a:solidFill>
                  <a:schemeClr val="dk1"/>
                </a:solidFill>
              </a:rPr>
              <a:t>. Für </a:t>
            </a:r>
            <a:r>
              <a:rPr lang="en-US" sz="1200" i="1" dirty="0" err="1">
                <a:solidFill>
                  <a:schemeClr val="dk1"/>
                </a:solidFill>
              </a:rPr>
              <a:t>welchen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dieser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Befunde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ist</a:t>
            </a:r>
            <a:r>
              <a:rPr lang="en-US" sz="1200" i="1" dirty="0">
                <a:solidFill>
                  <a:schemeClr val="dk1"/>
                </a:solidFill>
              </a:rPr>
              <a:t> das Risiko </a:t>
            </a:r>
            <a:r>
              <a:rPr lang="en-US" sz="1200" i="1" dirty="0" err="1">
                <a:solidFill>
                  <a:schemeClr val="dk1"/>
                </a:solidFill>
              </a:rPr>
              <a:t>jedoch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besonders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hoch</a:t>
            </a:r>
            <a:r>
              <a:rPr lang="en-US" sz="1200" i="1" dirty="0">
                <a:solidFill>
                  <a:schemeClr val="dk1"/>
                </a:solidFill>
              </a:rPr>
              <a:t>?</a:t>
            </a:r>
            <a:endParaRPr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17"/>
          <p:cNvSpPr txBox="1">
            <a:spLocks noGrp="1"/>
          </p:cNvSpPr>
          <p:nvPr>
            <p:ph type="title"/>
          </p:nvPr>
        </p:nvSpPr>
        <p:spPr>
          <a:xfrm>
            <a:off x="457200" y="122238"/>
            <a:ext cx="7543800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/>
              <a:t>A</a:t>
            </a:r>
            <a:endParaRPr dirty="0"/>
          </a:p>
        </p:txBody>
      </p:sp>
      <p:sp>
        <p:nvSpPr>
          <p:cNvPr id="394" name="Google Shape;394;p17"/>
          <p:cNvSpPr/>
          <p:nvPr/>
        </p:nvSpPr>
        <p:spPr>
          <a:xfrm>
            <a:off x="152400" y="1143000"/>
            <a:ext cx="8382000" cy="54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692150" marR="0" lvl="1" indent="-347663" algn="l" rtl="0">
              <a:spcBef>
                <a:spcPts val="240"/>
              </a:spcBef>
              <a:spcAft>
                <a:spcPts val="0"/>
              </a:spcAft>
              <a:buClr>
                <a:schemeClr val="accent2"/>
              </a:buClr>
              <a:buSzPts val="840"/>
              <a:buFont typeface="Noto Sans Symbols"/>
              <a:buNone/>
            </a:pPr>
            <a:r>
              <a:rPr lang="en-US" sz="2400" b="0" i="1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1) </a:t>
            </a:r>
            <a:r>
              <a:rPr lang="en-US" sz="2400" i="1" u="sng" dirty="0" err="1">
                <a:solidFill>
                  <a:srgbClr val="0000FF"/>
                </a:solidFill>
              </a:rPr>
              <a:t>Glaukom</a:t>
            </a:r>
            <a:r>
              <a:rPr lang="en-US" sz="2400" i="1" u="sng" dirty="0">
                <a:solidFill>
                  <a:srgbClr val="0000FF"/>
                </a:solidFill>
              </a:rPr>
              <a:t> </a:t>
            </a:r>
            <a:r>
              <a:rPr lang="en-US" sz="2400" i="1" u="sng" dirty="0" err="1">
                <a:solidFill>
                  <a:srgbClr val="0000FF"/>
                </a:solidFill>
              </a:rPr>
              <a:t>aufgrund</a:t>
            </a:r>
            <a:r>
              <a:rPr lang="en-US" sz="2400" i="1" u="sng" dirty="0">
                <a:solidFill>
                  <a:srgbClr val="0000FF"/>
                </a:solidFill>
              </a:rPr>
              <a:t> </a:t>
            </a:r>
            <a:r>
              <a:rPr lang="en-US" sz="2400" i="1" u="sng" dirty="0" err="1">
                <a:solidFill>
                  <a:srgbClr val="0000FF"/>
                </a:solidFill>
              </a:rPr>
              <a:t>einer</a:t>
            </a:r>
            <a:r>
              <a:rPr lang="en-US" sz="2400" i="1" u="sng" dirty="0">
                <a:solidFill>
                  <a:srgbClr val="0000FF"/>
                </a:solidFill>
              </a:rPr>
              <a:t> </a:t>
            </a:r>
            <a:r>
              <a:rPr lang="en-US" sz="2400" i="1" u="sng" dirty="0" err="1">
                <a:solidFill>
                  <a:srgbClr val="0000FF"/>
                </a:solidFill>
              </a:rPr>
              <a:t>Kammerwinkelrezession</a:t>
            </a:r>
            <a:endParaRPr sz="2400" b="0" i="0" u="sng" strike="noStrike" cap="none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5" name="Google Shape;395;p17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17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6" name="Google Shape;396;p17"/>
          <p:cNvSpPr txBox="1"/>
          <p:nvPr/>
        </p:nvSpPr>
        <p:spPr>
          <a:xfrm>
            <a:off x="3193994" y="182217"/>
            <a:ext cx="2756011" cy="400110"/>
          </a:xfrm>
          <a:prstGeom prst="rect">
            <a:avLst/>
          </a:prstGeom>
          <a:solidFill>
            <a:srgbClr val="FEFF83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Posttraumatische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Kammerwinkel-Veränderungen</a:t>
            </a:r>
            <a:endParaRPr dirty="0"/>
          </a:p>
        </p:txBody>
      </p:sp>
      <p:sp>
        <p:nvSpPr>
          <p:cNvPr id="397" name="Google Shape;397;p17"/>
          <p:cNvSpPr/>
          <p:nvPr/>
        </p:nvSpPr>
        <p:spPr>
          <a:xfrm>
            <a:off x="152400" y="2164300"/>
            <a:ext cx="609600" cy="45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8" name="Google Shape;398;p17"/>
          <p:cNvSpPr txBox="1"/>
          <p:nvPr/>
        </p:nvSpPr>
        <p:spPr>
          <a:xfrm>
            <a:off x="1103243" y="5105400"/>
            <a:ext cx="7162800" cy="5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200" i="1">
                <a:solidFill>
                  <a:schemeClr val="dk1"/>
                </a:solidFill>
              </a:rPr>
              <a:t>Alle drei Befunde können zur späteren Entwicklung eines Glaukoms führen. Für welchen dieser Befunde ist das Risiko jedoch besonders hoch?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</a:rPr>
              <a:t>Kammerwinkelrezession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18"/>
          <p:cNvSpPr txBox="1">
            <a:spLocks noGrp="1"/>
          </p:cNvSpPr>
          <p:nvPr>
            <p:ph type="title"/>
          </p:nvPr>
        </p:nvSpPr>
        <p:spPr>
          <a:xfrm>
            <a:off x="457200" y="122238"/>
            <a:ext cx="7543800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F</a:t>
            </a:r>
            <a:endParaRPr/>
          </a:p>
        </p:txBody>
      </p:sp>
      <p:sp>
        <p:nvSpPr>
          <p:cNvPr id="405" name="Google Shape;405;p18"/>
          <p:cNvSpPr/>
          <p:nvPr/>
        </p:nvSpPr>
        <p:spPr>
          <a:xfrm>
            <a:off x="152400" y="1143000"/>
            <a:ext cx="8382000" cy="54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692150" marR="0" lvl="1" indent="-347663" algn="l" rtl="0">
              <a:spcBef>
                <a:spcPts val="240"/>
              </a:spcBef>
              <a:spcAft>
                <a:spcPts val="0"/>
              </a:spcAft>
              <a:buClr>
                <a:schemeClr val="accent2"/>
              </a:buClr>
              <a:buSzPts val="840"/>
              <a:buFont typeface="Noto Sans Symbols"/>
              <a:buNone/>
            </a:pPr>
            <a:r>
              <a:rPr lang="en-US" sz="2400" b="0" i="1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1) </a:t>
            </a:r>
            <a:r>
              <a:rPr lang="en-US" sz="2400" i="1" u="sng" dirty="0" err="1">
                <a:solidFill>
                  <a:srgbClr val="0000FF"/>
                </a:solidFill>
              </a:rPr>
              <a:t>Glaukom</a:t>
            </a:r>
            <a:r>
              <a:rPr lang="en-US" sz="2400" i="1" u="sng" dirty="0">
                <a:solidFill>
                  <a:srgbClr val="0000FF"/>
                </a:solidFill>
              </a:rPr>
              <a:t> </a:t>
            </a:r>
            <a:r>
              <a:rPr lang="en-US" sz="2400" i="1" u="sng" dirty="0" err="1">
                <a:solidFill>
                  <a:srgbClr val="0000FF"/>
                </a:solidFill>
              </a:rPr>
              <a:t>aufgrund</a:t>
            </a:r>
            <a:r>
              <a:rPr lang="en-US" sz="2400" i="1" u="sng" dirty="0">
                <a:solidFill>
                  <a:srgbClr val="0000FF"/>
                </a:solidFill>
              </a:rPr>
              <a:t> </a:t>
            </a:r>
            <a:r>
              <a:rPr lang="en-US" sz="2400" i="1" u="sng" dirty="0" err="1">
                <a:solidFill>
                  <a:srgbClr val="0000FF"/>
                </a:solidFill>
              </a:rPr>
              <a:t>einer</a:t>
            </a:r>
            <a:r>
              <a:rPr lang="en-US" sz="2400" i="1" u="sng" dirty="0">
                <a:solidFill>
                  <a:srgbClr val="0000FF"/>
                </a:solidFill>
              </a:rPr>
              <a:t> </a:t>
            </a:r>
            <a:r>
              <a:rPr lang="en-US" sz="2400" i="1" u="sng" dirty="0" err="1">
                <a:solidFill>
                  <a:srgbClr val="0000FF"/>
                </a:solidFill>
              </a:rPr>
              <a:t>Kammerwinkelrezession</a:t>
            </a:r>
            <a:endParaRPr sz="2400" b="0" i="0" u="sng" strike="noStrike" cap="none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6" name="Google Shape;406;p18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18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7" name="Google Shape;407;p18"/>
          <p:cNvSpPr txBox="1"/>
          <p:nvPr/>
        </p:nvSpPr>
        <p:spPr>
          <a:xfrm>
            <a:off x="3193994" y="182217"/>
            <a:ext cx="2756011" cy="400110"/>
          </a:xfrm>
          <a:prstGeom prst="rect">
            <a:avLst/>
          </a:prstGeom>
          <a:solidFill>
            <a:srgbClr val="FEFF83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Der angehobene Kammerwinkel</a:t>
            </a:r>
            <a:endParaRPr/>
          </a:p>
        </p:txBody>
      </p:sp>
      <p:sp>
        <p:nvSpPr>
          <p:cNvPr id="408" name="Google Shape;408;p18"/>
          <p:cNvSpPr/>
          <p:nvPr/>
        </p:nvSpPr>
        <p:spPr>
          <a:xfrm>
            <a:off x="152400" y="2237000"/>
            <a:ext cx="609600" cy="45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9" name="Google Shape;409;p18"/>
          <p:cNvSpPr txBox="1"/>
          <p:nvPr/>
        </p:nvSpPr>
        <p:spPr>
          <a:xfrm>
            <a:off x="1219200" y="2133600"/>
            <a:ext cx="7543800" cy="518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</a:t>
            </a:r>
            <a:r>
              <a:rPr lang="en-US" sz="1600" i="1" dirty="0">
                <a:solidFill>
                  <a:schemeClr val="dk1"/>
                </a:solidFill>
              </a:rPr>
              <a:t>n </a:t>
            </a:r>
            <a:r>
              <a:rPr lang="en-US" sz="1600" i="1" dirty="0" err="1">
                <a:solidFill>
                  <a:schemeClr val="dk1"/>
                </a:solidFill>
              </a:rPr>
              <a:t>welchem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zeitlichen</a:t>
            </a:r>
            <a:r>
              <a:rPr lang="en-US" sz="1600" i="1" dirty="0">
                <a:solidFill>
                  <a:schemeClr val="dk1"/>
                </a:solidFill>
              </a:rPr>
              <a:t> Abstand </a:t>
            </a:r>
            <a:r>
              <a:rPr lang="en-US" sz="1600" i="1" dirty="0" err="1">
                <a:solidFill>
                  <a:schemeClr val="dk1"/>
                </a:solidFill>
              </a:rPr>
              <a:t>zum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auslösenden</a:t>
            </a:r>
            <a:r>
              <a:rPr lang="en-US" sz="1600" i="1" dirty="0">
                <a:solidFill>
                  <a:schemeClr val="dk1"/>
                </a:solidFill>
              </a:rPr>
              <a:t> Trauma </a:t>
            </a:r>
            <a:r>
              <a:rPr lang="en-US" sz="1600" i="1" dirty="0" err="1">
                <a:solidFill>
                  <a:schemeClr val="dk1"/>
                </a:solidFill>
              </a:rPr>
              <a:t>entwickelt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sich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typischerweise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ein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Kammerwinkelrezessionsglaukom</a:t>
            </a:r>
            <a:r>
              <a:rPr lang="en-US" sz="1600" i="1" dirty="0">
                <a:solidFill>
                  <a:schemeClr val="dk1"/>
                </a:solidFill>
              </a:rPr>
              <a:t>?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19"/>
          <p:cNvSpPr txBox="1">
            <a:spLocks noGrp="1"/>
          </p:cNvSpPr>
          <p:nvPr>
            <p:ph type="title"/>
          </p:nvPr>
        </p:nvSpPr>
        <p:spPr>
          <a:xfrm>
            <a:off x="457200" y="122238"/>
            <a:ext cx="7543800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A</a:t>
            </a:r>
            <a:endParaRPr/>
          </a:p>
        </p:txBody>
      </p:sp>
      <p:sp>
        <p:nvSpPr>
          <p:cNvPr id="416" name="Google Shape;416;p19"/>
          <p:cNvSpPr/>
          <p:nvPr/>
        </p:nvSpPr>
        <p:spPr>
          <a:xfrm>
            <a:off x="152400" y="1143000"/>
            <a:ext cx="8382000" cy="54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692150" marR="0" lvl="1" indent="-347663" algn="l" rtl="0">
              <a:spcBef>
                <a:spcPts val="240"/>
              </a:spcBef>
              <a:spcAft>
                <a:spcPts val="0"/>
              </a:spcAft>
              <a:buClr>
                <a:schemeClr val="accent2"/>
              </a:buClr>
              <a:buSzPts val="840"/>
              <a:buFont typeface="Noto Sans Symbols"/>
              <a:buNone/>
            </a:pPr>
            <a:r>
              <a:rPr lang="en-US" sz="2400" b="0" i="1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1) </a:t>
            </a:r>
            <a:r>
              <a:rPr lang="en-US" sz="2400" i="1" u="sng" dirty="0" err="1">
                <a:solidFill>
                  <a:srgbClr val="0000FF"/>
                </a:solidFill>
              </a:rPr>
              <a:t>Glaukom</a:t>
            </a:r>
            <a:r>
              <a:rPr lang="en-US" sz="2400" i="1" u="sng" dirty="0">
                <a:solidFill>
                  <a:srgbClr val="0000FF"/>
                </a:solidFill>
              </a:rPr>
              <a:t> </a:t>
            </a:r>
            <a:r>
              <a:rPr lang="en-US" sz="2400" i="1" u="sng" dirty="0" err="1">
                <a:solidFill>
                  <a:srgbClr val="0000FF"/>
                </a:solidFill>
              </a:rPr>
              <a:t>aufgrund</a:t>
            </a:r>
            <a:r>
              <a:rPr lang="en-US" sz="2400" i="1" u="sng" dirty="0">
                <a:solidFill>
                  <a:srgbClr val="0000FF"/>
                </a:solidFill>
              </a:rPr>
              <a:t> </a:t>
            </a:r>
            <a:r>
              <a:rPr lang="en-US" sz="2400" i="1" u="sng" dirty="0" err="1">
                <a:solidFill>
                  <a:srgbClr val="0000FF"/>
                </a:solidFill>
              </a:rPr>
              <a:t>einer</a:t>
            </a:r>
            <a:r>
              <a:rPr lang="en-US" sz="2400" i="1" u="sng" dirty="0">
                <a:solidFill>
                  <a:srgbClr val="0000FF"/>
                </a:solidFill>
              </a:rPr>
              <a:t> </a:t>
            </a:r>
            <a:r>
              <a:rPr lang="en-US" sz="2400" i="1" u="sng" dirty="0" err="1">
                <a:solidFill>
                  <a:srgbClr val="0000FF"/>
                </a:solidFill>
              </a:rPr>
              <a:t>Kammerwinkelrezession</a:t>
            </a:r>
            <a:endParaRPr sz="2400" b="0" i="0" u="sng" strike="noStrike" cap="none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7" name="Google Shape;417;p19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19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8" name="Google Shape;418;p19"/>
          <p:cNvSpPr txBox="1"/>
          <p:nvPr/>
        </p:nvSpPr>
        <p:spPr>
          <a:xfrm>
            <a:off x="3193994" y="182217"/>
            <a:ext cx="2756011" cy="400110"/>
          </a:xfrm>
          <a:prstGeom prst="rect">
            <a:avLst/>
          </a:prstGeom>
          <a:solidFill>
            <a:srgbClr val="FEFF83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Der angehobene Kammerwinkel</a:t>
            </a:r>
            <a:endParaRPr/>
          </a:p>
        </p:txBody>
      </p:sp>
      <p:sp>
        <p:nvSpPr>
          <p:cNvPr id="419" name="Google Shape;419;p19"/>
          <p:cNvSpPr/>
          <p:nvPr/>
        </p:nvSpPr>
        <p:spPr>
          <a:xfrm>
            <a:off x="285675" y="2194950"/>
            <a:ext cx="609600" cy="45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0" name="Google Shape;420;p19"/>
          <p:cNvSpPr txBox="1"/>
          <p:nvPr/>
        </p:nvSpPr>
        <p:spPr>
          <a:xfrm>
            <a:off x="1219200" y="2133600"/>
            <a:ext cx="7543800" cy="764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600" i="1" dirty="0">
                <a:solidFill>
                  <a:schemeClr val="dk1"/>
                </a:solidFill>
              </a:rPr>
              <a:t>In </a:t>
            </a:r>
            <a:r>
              <a:rPr lang="en-US" sz="1600" i="1" dirty="0" err="1">
                <a:solidFill>
                  <a:schemeClr val="dk1"/>
                </a:solidFill>
              </a:rPr>
              <a:t>welchem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zeitlichen</a:t>
            </a:r>
            <a:r>
              <a:rPr lang="en-US" sz="1600" i="1" dirty="0">
                <a:solidFill>
                  <a:schemeClr val="dk1"/>
                </a:solidFill>
              </a:rPr>
              <a:t> Abstand </a:t>
            </a:r>
            <a:r>
              <a:rPr lang="en-US" sz="1600" i="1" dirty="0" err="1">
                <a:solidFill>
                  <a:schemeClr val="dk1"/>
                </a:solidFill>
              </a:rPr>
              <a:t>zum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auslösenden</a:t>
            </a:r>
            <a:r>
              <a:rPr lang="en-US" sz="1600" i="1" dirty="0">
                <a:solidFill>
                  <a:schemeClr val="dk1"/>
                </a:solidFill>
              </a:rPr>
              <a:t> Trauma </a:t>
            </a:r>
            <a:r>
              <a:rPr lang="en-US" sz="1600" i="1" dirty="0" err="1">
                <a:solidFill>
                  <a:schemeClr val="dk1"/>
                </a:solidFill>
              </a:rPr>
              <a:t>entwickelt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sich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typischerweise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ein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Kammerwinkelrezessionsglaukom</a:t>
            </a:r>
            <a:r>
              <a:rPr lang="en-US" sz="1600" i="1" dirty="0">
                <a:solidFill>
                  <a:schemeClr val="dk1"/>
                </a:solidFill>
              </a:rPr>
              <a:t>?</a:t>
            </a:r>
            <a:endParaRPr sz="16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chemeClr val="dk1"/>
                </a:solidFill>
              </a:rPr>
              <a:t>Es</a:t>
            </a:r>
            <a:r>
              <a:rPr lang="en-US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kann</a:t>
            </a:r>
            <a:r>
              <a:rPr lang="en-US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unmittelbar</a:t>
            </a:r>
            <a:r>
              <a:rPr lang="en-US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eintreten</a:t>
            </a:r>
            <a:r>
              <a:rPr lang="en-US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oder</a:t>
            </a:r>
            <a:r>
              <a:rPr lang="en-US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sich</a:t>
            </a:r>
            <a:r>
              <a:rPr lang="en-US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dirty="0" err="1">
                <a:solidFill>
                  <a:schemeClr val="dk1"/>
                </a:solidFill>
              </a:rPr>
              <a:t>nach</a:t>
            </a:r>
            <a:r>
              <a:rPr lang="en-US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Monaten</a:t>
            </a:r>
            <a:r>
              <a:rPr lang="en-US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bis Jahren </a:t>
            </a:r>
            <a:r>
              <a:rPr lang="en-US" sz="1600" dirty="0" err="1">
                <a:solidFill>
                  <a:schemeClr val="dk1"/>
                </a:solidFill>
              </a:rPr>
              <a:t>entwickeln</a:t>
            </a:r>
            <a:r>
              <a:rPr lang="en-US" sz="1600" dirty="0">
                <a:solidFill>
                  <a:schemeClr val="dk1"/>
                </a:solidFill>
              </a:rPr>
              <a:t>.</a:t>
            </a:r>
            <a:endParaRPr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"/>
          <p:cNvSpPr txBox="1">
            <a:spLocks noGrp="1"/>
          </p:cNvSpPr>
          <p:nvPr>
            <p:ph type="title"/>
          </p:nvPr>
        </p:nvSpPr>
        <p:spPr>
          <a:xfrm>
            <a:off x="457200" y="122238"/>
            <a:ext cx="7543800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A</a:t>
            </a:r>
            <a:endParaRPr/>
          </a:p>
        </p:txBody>
      </p:sp>
      <p:sp>
        <p:nvSpPr>
          <p:cNvPr id="177" name="Google Shape;177;p2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</a:t>
            </a:fld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" name="Google Shape;178;p2"/>
          <p:cNvSpPr txBox="1"/>
          <p:nvPr/>
        </p:nvSpPr>
        <p:spPr>
          <a:xfrm>
            <a:off x="3193994" y="182217"/>
            <a:ext cx="2756100" cy="395100"/>
          </a:xfrm>
          <a:prstGeom prst="rect">
            <a:avLst/>
          </a:prstGeom>
          <a:solidFill>
            <a:srgbClr val="FEFF83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</a:rPr>
              <a:t>Posttraumatische</a:t>
            </a:r>
            <a:r>
              <a:rPr lang="en-US" sz="1200" b="1" dirty="0">
                <a:solidFill>
                  <a:schemeClr val="dk1"/>
                </a:solidFill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4"/>
                  </a:ext>
                </a:extLst>
              </a:rPr>
              <a:t>Kammerw</a:t>
            </a:r>
            <a:r>
              <a:rPr lang="en-US" sz="1200" b="1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5"/>
                  </a:ext>
                </a:extLst>
              </a:rPr>
              <a:t>inkel</a:t>
            </a:r>
            <a:r>
              <a:rPr lang="en-US" sz="1200" b="1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-Veränderungen</a:t>
            </a:r>
            <a:endParaRPr dirty="0"/>
          </a:p>
        </p:txBody>
      </p:sp>
      <p:sp>
        <p:nvSpPr>
          <p:cNvPr id="2" name="Google Shape;156;p1">
            <a:extLst>
              <a:ext uri="{FF2B5EF4-FFF2-40B4-BE49-F238E27FC236}">
                <a16:creationId xmlns:a16="http://schemas.microsoft.com/office/drawing/2014/main" id="{95CAA168-C2D9-9133-1748-94E86536DF78}"/>
              </a:ext>
            </a:extLst>
          </p:cNvPr>
          <p:cNvSpPr/>
          <p:nvPr/>
        </p:nvSpPr>
        <p:spPr>
          <a:xfrm>
            <a:off x="152400" y="1143000"/>
            <a:ext cx="8382000" cy="54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40"/>
              <a:buFont typeface="Noto Sans Symbols"/>
              <a:buChar char="●"/>
            </a:pP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Drei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Arten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von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posttraumatischen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</a:rPr>
              <a:t>Kammerw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inkelveränderungen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sz="2400" dirty="0"/>
          </a:p>
          <a:p>
            <a:pPr marL="692150" marR="0" lvl="1" indent="-347663" algn="l" rtl="0">
              <a:spcBef>
                <a:spcPts val="240"/>
              </a:spcBef>
              <a:spcAft>
                <a:spcPts val="0"/>
              </a:spcAft>
              <a:buClr>
                <a:schemeClr val="accent2"/>
              </a:buClr>
              <a:buSzPts val="840"/>
              <a:buFont typeface="Noto Sans Symbols"/>
              <a:buNone/>
            </a:pPr>
            <a:r>
              <a:rPr lang="en-US" sz="24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1) </a:t>
            </a:r>
            <a:r>
              <a:rPr lang="en-US" sz="2400" i="1" dirty="0" err="1">
                <a:solidFill>
                  <a:srgbClr val="0A09FF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0"/>
                  </a:ext>
                </a:extLst>
              </a:rPr>
              <a:t>Kammerwinkelrezession</a:t>
            </a:r>
            <a:endParaRPr sz="2400" b="0" i="0" u="none" strike="noStrike" cap="none" dirty="0">
              <a:solidFill>
                <a:srgbClr val="0A09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87425" marR="0" lvl="2" indent="-293688" algn="l" rtl="0">
              <a:spcBef>
                <a:spcPts val="240"/>
              </a:spcBef>
              <a:spcAft>
                <a:spcPts val="0"/>
              </a:spcAft>
              <a:buClr>
                <a:schemeClr val="accent1"/>
              </a:buClr>
              <a:buSzPts val="840"/>
              <a:buFont typeface="Noto Sans Symbols"/>
              <a:buChar char="●"/>
            </a:pPr>
            <a:r>
              <a:rPr lang="en-US" sz="2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Riss </a:t>
            </a:r>
            <a:r>
              <a:rPr lang="en-US" sz="2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zwischen</a:t>
            </a:r>
            <a:r>
              <a:rPr lang="en-US" sz="2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den </a:t>
            </a:r>
            <a:r>
              <a:rPr lang="en-US" sz="2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longitudinalen</a:t>
            </a:r>
            <a:r>
              <a:rPr lang="en-US" sz="2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und </a:t>
            </a:r>
            <a:r>
              <a:rPr lang="en-US" sz="2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zirkulären</a:t>
            </a:r>
            <a:r>
              <a:rPr lang="en-US" sz="2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CB-</a:t>
            </a:r>
            <a:r>
              <a:rPr lang="en-US" sz="2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Fasern</a:t>
            </a:r>
            <a:endParaRPr sz="2400" dirty="0"/>
          </a:p>
          <a:p>
            <a:pPr marL="987425" marR="0" lvl="2" indent="-293688" algn="l" rtl="0">
              <a:spcBef>
                <a:spcPts val="240"/>
              </a:spcBef>
              <a:spcAft>
                <a:spcPts val="0"/>
              </a:spcAft>
              <a:buClr>
                <a:schemeClr val="accent1"/>
              </a:buClr>
              <a:buSzPts val="840"/>
              <a:buFont typeface="Noto Sans Symbols"/>
              <a:buChar char="●"/>
            </a:pPr>
            <a:r>
              <a:rPr lang="en-US" sz="2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Klassische</a:t>
            </a:r>
            <a:r>
              <a:rPr lang="en-US" sz="2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Beschreibung</a:t>
            </a:r>
            <a:r>
              <a:rPr lang="en-US" sz="2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2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Gonioskop</a:t>
            </a:r>
            <a:r>
              <a:rPr lang="en-US" sz="2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: Breiter CBB</a:t>
            </a:r>
            <a:endParaRPr sz="2400" dirty="0"/>
          </a:p>
          <a:p>
            <a:pPr marL="692150" marR="0" lvl="1" indent="-347663" algn="l" rtl="0">
              <a:spcBef>
                <a:spcPts val="240"/>
              </a:spcBef>
              <a:spcAft>
                <a:spcPts val="0"/>
              </a:spcAft>
              <a:buClr>
                <a:schemeClr val="accent2"/>
              </a:buClr>
              <a:buSzPts val="840"/>
              <a:buFont typeface="Noto Sans Symbols"/>
              <a:buNone/>
            </a:pPr>
            <a:r>
              <a:rPr lang="en-US" sz="24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2) </a:t>
            </a:r>
            <a:r>
              <a:rPr lang="en-US" sz="2400" i="1" dirty="0" err="1">
                <a:solidFill>
                  <a:schemeClr val="dk1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"/>
                  </a:ext>
                </a:extLst>
              </a:rPr>
              <a:t>Zyklodialysespalt</a:t>
            </a:r>
            <a:r>
              <a:rPr lang="en-US" sz="2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2"/>
                  </a:ext>
                </a:extLst>
              </a:rPr>
              <a:t>C</a:t>
            </a:r>
            <a:r>
              <a:rPr lang="en-US" sz="2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B </a:t>
            </a:r>
            <a:r>
              <a:rPr lang="en-US" sz="2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trennt</a:t>
            </a:r>
            <a:r>
              <a:rPr lang="en-US" sz="2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sich</a:t>
            </a:r>
            <a:r>
              <a:rPr lang="en-US" sz="2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von SS</a:t>
            </a:r>
            <a:endParaRPr sz="2400" dirty="0"/>
          </a:p>
          <a:p>
            <a:pPr marL="987425" marR="0" lvl="2" indent="-293688" algn="l" rtl="0">
              <a:spcBef>
                <a:spcPts val="240"/>
              </a:spcBef>
              <a:spcAft>
                <a:spcPts val="0"/>
              </a:spcAft>
              <a:buClr>
                <a:schemeClr val="accent1"/>
              </a:buClr>
              <a:buSzPts val="840"/>
              <a:buFont typeface="Noto Sans Symbols"/>
              <a:buChar char="●"/>
            </a:pPr>
            <a:r>
              <a:rPr lang="en-US" sz="2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Klassische</a:t>
            </a:r>
            <a:r>
              <a:rPr lang="en-US" sz="2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Beschreibung</a:t>
            </a:r>
            <a:r>
              <a:rPr lang="en-US" sz="2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2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Gonioskop</a:t>
            </a:r>
            <a:r>
              <a:rPr lang="en-US" sz="2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2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Glänzendes</a:t>
            </a:r>
            <a:r>
              <a:rPr lang="en-US" sz="2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SS</a:t>
            </a:r>
            <a:endParaRPr sz="2400" dirty="0"/>
          </a:p>
          <a:p>
            <a:pPr marL="692150" marR="0" lvl="1" indent="-347663" algn="l" rtl="0">
              <a:spcBef>
                <a:spcPts val="240"/>
              </a:spcBef>
              <a:spcAft>
                <a:spcPts val="0"/>
              </a:spcAft>
              <a:buClr>
                <a:schemeClr val="accent2"/>
              </a:buClr>
              <a:buSzPts val="840"/>
              <a:buFont typeface="Noto Sans Symbols"/>
              <a:buNone/>
            </a:pPr>
            <a:r>
              <a:rPr lang="en-US" sz="24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3) </a:t>
            </a:r>
            <a:r>
              <a:rPr lang="en-US" sz="2400" b="0" i="1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Iridodialyse</a:t>
            </a:r>
            <a:endParaRPr sz="2400" dirty="0"/>
          </a:p>
          <a:p>
            <a:pPr marL="987425" marR="0" lvl="2" indent="-293688" algn="l" rtl="0">
              <a:spcBef>
                <a:spcPts val="240"/>
              </a:spcBef>
              <a:spcAft>
                <a:spcPts val="0"/>
              </a:spcAft>
              <a:buClr>
                <a:schemeClr val="accent1"/>
              </a:buClr>
              <a:buSzPts val="840"/>
              <a:buFont typeface="Noto Sans Symbols"/>
              <a:buChar char="●"/>
            </a:pPr>
            <a:r>
              <a:rPr lang="en-US" sz="2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Riss an der </a:t>
            </a:r>
            <a:r>
              <a:rPr lang="en-US" sz="2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Iriswurzel</a:t>
            </a:r>
            <a:endParaRPr sz="24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p20"/>
          <p:cNvSpPr txBox="1">
            <a:spLocks noGrp="1"/>
          </p:cNvSpPr>
          <p:nvPr>
            <p:ph type="title"/>
          </p:nvPr>
        </p:nvSpPr>
        <p:spPr>
          <a:xfrm>
            <a:off x="457200" y="122238"/>
            <a:ext cx="7543800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F</a:t>
            </a:r>
            <a:endParaRPr/>
          </a:p>
        </p:txBody>
      </p:sp>
      <p:sp>
        <p:nvSpPr>
          <p:cNvPr id="427" name="Google Shape;427;p20"/>
          <p:cNvSpPr/>
          <p:nvPr/>
        </p:nvSpPr>
        <p:spPr>
          <a:xfrm>
            <a:off x="152400" y="1143000"/>
            <a:ext cx="8382000" cy="54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692150" marR="0" lvl="1" indent="-347663" algn="l" rtl="0">
              <a:spcBef>
                <a:spcPts val="240"/>
              </a:spcBef>
              <a:spcAft>
                <a:spcPts val="0"/>
              </a:spcAft>
              <a:buClr>
                <a:schemeClr val="accent2"/>
              </a:buClr>
              <a:buSzPts val="840"/>
              <a:buFont typeface="Noto Sans Symbols"/>
              <a:buNone/>
            </a:pPr>
            <a:r>
              <a:rPr lang="en-US" sz="2400" b="0" i="1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1) </a:t>
            </a:r>
            <a:r>
              <a:rPr lang="en-US" sz="2400" i="1" u="sng" dirty="0" err="1">
                <a:solidFill>
                  <a:srgbClr val="0000FF"/>
                </a:solidFill>
              </a:rPr>
              <a:t>Glaukom</a:t>
            </a:r>
            <a:r>
              <a:rPr lang="en-US" sz="2400" i="1" u="sng" dirty="0">
                <a:solidFill>
                  <a:srgbClr val="0000FF"/>
                </a:solidFill>
              </a:rPr>
              <a:t> </a:t>
            </a:r>
            <a:r>
              <a:rPr lang="en-US" sz="2400" i="1" u="sng" dirty="0" err="1">
                <a:solidFill>
                  <a:srgbClr val="0000FF"/>
                </a:solidFill>
              </a:rPr>
              <a:t>aufgrund</a:t>
            </a:r>
            <a:r>
              <a:rPr lang="en-US" sz="2400" i="1" u="sng" dirty="0">
                <a:solidFill>
                  <a:srgbClr val="0000FF"/>
                </a:solidFill>
              </a:rPr>
              <a:t> </a:t>
            </a:r>
            <a:r>
              <a:rPr lang="en-US" sz="2400" i="1" u="sng" dirty="0" err="1">
                <a:solidFill>
                  <a:srgbClr val="0000FF"/>
                </a:solidFill>
              </a:rPr>
              <a:t>einer</a:t>
            </a:r>
            <a:r>
              <a:rPr lang="en-US" sz="2400" i="1" u="sng" dirty="0">
                <a:solidFill>
                  <a:srgbClr val="0000FF"/>
                </a:solidFill>
              </a:rPr>
              <a:t> </a:t>
            </a:r>
            <a:r>
              <a:rPr lang="en-US" sz="2400" i="1" u="sng" dirty="0" err="1">
                <a:solidFill>
                  <a:srgbClr val="0000FF"/>
                </a:solidFill>
              </a:rPr>
              <a:t>Kammerwinkelrezession</a:t>
            </a:r>
            <a:endParaRPr sz="2400" b="0" i="0" u="sng" strike="noStrike" cap="none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8" name="Google Shape;428;p20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9" name="Google Shape;429;p20"/>
          <p:cNvSpPr txBox="1"/>
          <p:nvPr/>
        </p:nvSpPr>
        <p:spPr>
          <a:xfrm>
            <a:off x="3193994" y="182217"/>
            <a:ext cx="2756011" cy="400110"/>
          </a:xfrm>
          <a:prstGeom prst="rect">
            <a:avLst/>
          </a:prstGeom>
          <a:solidFill>
            <a:srgbClr val="FEFF83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Der angehobene Kammerwinkel</a:t>
            </a:r>
            <a:endParaRPr/>
          </a:p>
        </p:txBody>
      </p:sp>
      <p:sp>
        <p:nvSpPr>
          <p:cNvPr id="430" name="Google Shape;430;p20"/>
          <p:cNvSpPr/>
          <p:nvPr/>
        </p:nvSpPr>
        <p:spPr>
          <a:xfrm>
            <a:off x="382600" y="2133600"/>
            <a:ext cx="609600" cy="45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1" name="Google Shape;431;p20"/>
          <p:cNvSpPr txBox="1"/>
          <p:nvPr/>
        </p:nvSpPr>
        <p:spPr>
          <a:xfrm>
            <a:off x="1219200" y="2133600"/>
            <a:ext cx="7543800" cy="12567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600" i="1" dirty="0">
                <a:solidFill>
                  <a:schemeClr val="dk1"/>
                </a:solidFill>
              </a:rPr>
              <a:t>In </a:t>
            </a:r>
            <a:r>
              <a:rPr lang="en-US" sz="1600" i="1" dirty="0" err="1">
                <a:solidFill>
                  <a:schemeClr val="dk1"/>
                </a:solidFill>
              </a:rPr>
              <a:t>welchem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zeitlichen</a:t>
            </a:r>
            <a:r>
              <a:rPr lang="en-US" sz="1600" i="1" dirty="0">
                <a:solidFill>
                  <a:schemeClr val="dk1"/>
                </a:solidFill>
              </a:rPr>
              <a:t> Abstand </a:t>
            </a:r>
            <a:r>
              <a:rPr lang="en-US" sz="1600" i="1" dirty="0" err="1">
                <a:solidFill>
                  <a:schemeClr val="dk1"/>
                </a:solidFill>
              </a:rPr>
              <a:t>zum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auslösenden</a:t>
            </a:r>
            <a:r>
              <a:rPr lang="en-US" sz="1600" i="1" dirty="0">
                <a:solidFill>
                  <a:schemeClr val="dk1"/>
                </a:solidFill>
              </a:rPr>
              <a:t> Trauma </a:t>
            </a:r>
            <a:r>
              <a:rPr lang="en-US" sz="1600" i="1" dirty="0" err="1">
                <a:solidFill>
                  <a:schemeClr val="dk1"/>
                </a:solidFill>
              </a:rPr>
              <a:t>entwickelt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sich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typischerweise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ein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Kammerwinkelrezessionsglaukom</a:t>
            </a:r>
            <a:r>
              <a:rPr lang="en-US" sz="1600" i="1" dirty="0">
                <a:solidFill>
                  <a:schemeClr val="dk1"/>
                </a:solidFill>
              </a:rPr>
              <a:t>?</a:t>
            </a:r>
            <a:endParaRPr sz="16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600" dirty="0">
                <a:solidFill>
                  <a:schemeClr val="dk1"/>
                </a:solidFill>
              </a:rPr>
              <a:t>Es </a:t>
            </a:r>
            <a:r>
              <a:rPr lang="en-US" sz="1600" dirty="0" err="1">
                <a:solidFill>
                  <a:schemeClr val="dk1"/>
                </a:solidFill>
              </a:rPr>
              <a:t>kann</a:t>
            </a:r>
            <a:r>
              <a:rPr lang="en-US" sz="1600" dirty="0">
                <a:solidFill>
                  <a:schemeClr val="dk1"/>
                </a:solidFill>
              </a:rPr>
              <a:t> </a:t>
            </a:r>
            <a:r>
              <a:rPr lang="en-US" sz="1600" dirty="0" err="1">
                <a:solidFill>
                  <a:schemeClr val="dk1"/>
                </a:solidFill>
              </a:rPr>
              <a:t>unmittelbar</a:t>
            </a:r>
            <a:r>
              <a:rPr lang="en-US" sz="1600" dirty="0">
                <a:solidFill>
                  <a:schemeClr val="dk1"/>
                </a:solidFill>
              </a:rPr>
              <a:t> </a:t>
            </a:r>
            <a:r>
              <a:rPr lang="en-US" sz="1600" dirty="0" err="1">
                <a:solidFill>
                  <a:schemeClr val="dk1"/>
                </a:solidFill>
              </a:rPr>
              <a:t>eintreten</a:t>
            </a:r>
            <a:r>
              <a:rPr lang="en-US" sz="1600" dirty="0">
                <a:solidFill>
                  <a:schemeClr val="dk1"/>
                </a:solidFill>
              </a:rPr>
              <a:t> </a:t>
            </a:r>
            <a:r>
              <a:rPr lang="en-US" sz="1600" dirty="0" err="1">
                <a:solidFill>
                  <a:schemeClr val="dk1"/>
                </a:solidFill>
              </a:rPr>
              <a:t>oder</a:t>
            </a:r>
            <a:r>
              <a:rPr lang="en-US" sz="1600" dirty="0">
                <a:solidFill>
                  <a:schemeClr val="dk1"/>
                </a:solidFill>
              </a:rPr>
              <a:t> </a:t>
            </a:r>
            <a:r>
              <a:rPr lang="en-US" sz="1600" dirty="0" err="1">
                <a:solidFill>
                  <a:schemeClr val="dk1"/>
                </a:solidFill>
              </a:rPr>
              <a:t>sich</a:t>
            </a:r>
            <a:r>
              <a:rPr lang="en-US" sz="1600" dirty="0">
                <a:solidFill>
                  <a:schemeClr val="dk1"/>
                </a:solidFill>
              </a:rPr>
              <a:t> </a:t>
            </a:r>
            <a:r>
              <a:rPr lang="en-US" sz="1600" dirty="0" err="1">
                <a:solidFill>
                  <a:schemeClr val="dk1"/>
                </a:solidFill>
              </a:rPr>
              <a:t>nach</a:t>
            </a:r>
            <a:r>
              <a:rPr lang="en-US" sz="1600" dirty="0">
                <a:solidFill>
                  <a:schemeClr val="dk1"/>
                </a:solidFill>
              </a:rPr>
              <a:t> </a:t>
            </a:r>
            <a:r>
              <a:rPr lang="en-US" sz="1600" dirty="0" err="1">
                <a:solidFill>
                  <a:schemeClr val="dk1"/>
                </a:solidFill>
              </a:rPr>
              <a:t>Monaten</a:t>
            </a:r>
            <a:r>
              <a:rPr lang="en-US" sz="1600" dirty="0">
                <a:solidFill>
                  <a:schemeClr val="dk1"/>
                </a:solidFill>
              </a:rPr>
              <a:t> bis Jahren </a:t>
            </a:r>
            <a:r>
              <a:rPr lang="en-US" sz="1600" dirty="0" err="1">
                <a:solidFill>
                  <a:schemeClr val="dk1"/>
                </a:solidFill>
              </a:rPr>
              <a:t>entwickeln</a:t>
            </a:r>
            <a:r>
              <a:rPr lang="en-US" sz="1600" dirty="0">
                <a:solidFill>
                  <a:schemeClr val="dk1"/>
                </a:solidFill>
              </a:rPr>
              <a:t>.</a:t>
            </a:r>
            <a:endParaRPr sz="1600" i="1" dirty="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Wie </a:t>
            </a:r>
            <a:r>
              <a:rPr lang="en-US" sz="16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sieht</a:t>
            </a:r>
            <a:r>
              <a:rPr lang="en-US" sz="16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</a:t>
            </a:r>
            <a:r>
              <a:rPr lang="en-US" sz="1600" i="1" dirty="0">
                <a:solidFill>
                  <a:schemeClr val="dk1"/>
                </a:solidFill>
              </a:rPr>
              <a:t>er </a:t>
            </a:r>
            <a:r>
              <a:rPr lang="en-US" sz="1600" i="1" dirty="0" err="1">
                <a:solidFill>
                  <a:schemeClr val="dk1"/>
                </a:solidFill>
              </a:rPr>
              <a:t>klassische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Befund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aus</a:t>
            </a:r>
            <a:r>
              <a:rPr lang="en-US" sz="16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p21"/>
          <p:cNvSpPr txBox="1">
            <a:spLocks noGrp="1"/>
          </p:cNvSpPr>
          <p:nvPr>
            <p:ph type="title"/>
          </p:nvPr>
        </p:nvSpPr>
        <p:spPr>
          <a:xfrm>
            <a:off x="457200" y="122238"/>
            <a:ext cx="7543800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A</a:t>
            </a:r>
            <a:endParaRPr/>
          </a:p>
        </p:txBody>
      </p:sp>
      <p:sp>
        <p:nvSpPr>
          <p:cNvPr id="438" name="Google Shape;438;p21"/>
          <p:cNvSpPr/>
          <p:nvPr/>
        </p:nvSpPr>
        <p:spPr>
          <a:xfrm>
            <a:off x="152400" y="1143000"/>
            <a:ext cx="8382000" cy="54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692150" marR="0" lvl="1" indent="-347663" algn="l" rtl="0">
              <a:spcBef>
                <a:spcPts val="240"/>
              </a:spcBef>
              <a:spcAft>
                <a:spcPts val="0"/>
              </a:spcAft>
              <a:buClr>
                <a:schemeClr val="accent2"/>
              </a:buClr>
              <a:buSzPts val="840"/>
              <a:buFont typeface="Noto Sans Symbols"/>
              <a:buNone/>
            </a:pPr>
            <a:r>
              <a:rPr lang="en-US" sz="2400" b="0" i="1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1) </a:t>
            </a:r>
            <a:r>
              <a:rPr lang="en-US" sz="2400" i="1" u="sng" dirty="0" err="1">
                <a:solidFill>
                  <a:srgbClr val="0000FF"/>
                </a:solidFill>
              </a:rPr>
              <a:t>Glaukom</a:t>
            </a:r>
            <a:r>
              <a:rPr lang="en-US" sz="2400" i="1" u="sng" dirty="0">
                <a:solidFill>
                  <a:srgbClr val="0000FF"/>
                </a:solidFill>
              </a:rPr>
              <a:t> </a:t>
            </a:r>
            <a:r>
              <a:rPr lang="en-US" sz="2400" i="1" u="sng" dirty="0" err="1">
                <a:solidFill>
                  <a:srgbClr val="0000FF"/>
                </a:solidFill>
              </a:rPr>
              <a:t>aufgrund</a:t>
            </a:r>
            <a:r>
              <a:rPr lang="en-US" sz="2400" i="1" u="sng" dirty="0">
                <a:solidFill>
                  <a:srgbClr val="0000FF"/>
                </a:solidFill>
              </a:rPr>
              <a:t> </a:t>
            </a:r>
            <a:r>
              <a:rPr lang="en-US" sz="2400" i="1" u="sng" dirty="0" err="1">
                <a:solidFill>
                  <a:srgbClr val="0000FF"/>
                </a:solidFill>
              </a:rPr>
              <a:t>einer</a:t>
            </a:r>
            <a:r>
              <a:rPr lang="en-US" sz="2400" i="1" u="sng" dirty="0">
                <a:solidFill>
                  <a:srgbClr val="0000FF"/>
                </a:solidFill>
              </a:rPr>
              <a:t> </a:t>
            </a:r>
            <a:r>
              <a:rPr lang="en-US" sz="2400" i="1" u="sng" dirty="0" err="1">
                <a:solidFill>
                  <a:srgbClr val="0000FF"/>
                </a:solidFill>
              </a:rPr>
              <a:t>Kammerwinkelrezession</a:t>
            </a:r>
            <a:endParaRPr sz="2400" b="0" i="0" u="sng" strike="noStrike" cap="none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9" name="Google Shape;439;p21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21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0" name="Google Shape;440;p21"/>
          <p:cNvSpPr txBox="1"/>
          <p:nvPr/>
        </p:nvSpPr>
        <p:spPr>
          <a:xfrm>
            <a:off x="3193994" y="182217"/>
            <a:ext cx="2756011" cy="400110"/>
          </a:xfrm>
          <a:prstGeom prst="rect">
            <a:avLst/>
          </a:prstGeom>
          <a:solidFill>
            <a:srgbClr val="FEFF83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Der angehobene Kammerwinkel</a:t>
            </a:r>
            <a:endParaRPr/>
          </a:p>
        </p:txBody>
      </p:sp>
      <p:sp>
        <p:nvSpPr>
          <p:cNvPr id="441" name="Google Shape;441;p21"/>
          <p:cNvSpPr/>
          <p:nvPr/>
        </p:nvSpPr>
        <p:spPr>
          <a:xfrm>
            <a:off x="225100" y="1861400"/>
            <a:ext cx="609600" cy="45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2" name="Google Shape;442;p21"/>
          <p:cNvSpPr txBox="1"/>
          <p:nvPr/>
        </p:nvSpPr>
        <p:spPr>
          <a:xfrm>
            <a:off x="1219200" y="2133600"/>
            <a:ext cx="7543800" cy="1502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</a:t>
            </a:r>
            <a:r>
              <a:rPr lang="en-US" sz="1600" i="1" dirty="0">
                <a:solidFill>
                  <a:schemeClr val="dk1"/>
                </a:solidFill>
              </a:rPr>
              <a:t>n </a:t>
            </a:r>
            <a:r>
              <a:rPr lang="en-US" sz="1600" i="1" dirty="0" err="1">
                <a:solidFill>
                  <a:schemeClr val="dk1"/>
                </a:solidFill>
              </a:rPr>
              <a:t>welchem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zeitlichen</a:t>
            </a:r>
            <a:r>
              <a:rPr lang="en-US" sz="1600" i="1" dirty="0">
                <a:solidFill>
                  <a:schemeClr val="dk1"/>
                </a:solidFill>
              </a:rPr>
              <a:t> Abstand </a:t>
            </a:r>
            <a:r>
              <a:rPr lang="en-US" sz="1600" i="1" dirty="0" err="1">
                <a:solidFill>
                  <a:schemeClr val="dk1"/>
                </a:solidFill>
              </a:rPr>
              <a:t>zum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auslösenden</a:t>
            </a:r>
            <a:r>
              <a:rPr lang="en-US" sz="1600" i="1" dirty="0">
                <a:solidFill>
                  <a:schemeClr val="dk1"/>
                </a:solidFill>
              </a:rPr>
              <a:t> Trauma </a:t>
            </a:r>
            <a:r>
              <a:rPr lang="en-US" sz="1600" i="1" dirty="0" err="1">
                <a:solidFill>
                  <a:schemeClr val="dk1"/>
                </a:solidFill>
              </a:rPr>
              <a:t>entwickelt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sich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typischerweise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ein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Kammerwinkelrezessionsglaukom</a:t>
            </a:r>
            <a:r>
              <a:rPr lang="en-US" sz="1600" i="1" dirty="0">
                <a:solidFill>
                  <a:schemeClr val="dk1"/>
                </a:solidFill>
              </a:rPr>
              <a:t>?</a:t>
            </a:r>
            <a:endParaRPr sz="16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600" dirty="0">
                <a:solidFill>
                  <a:schemeClr val="dk1"/>
                </a:solidFill>
              </a:rPr>
              <a:t>Es </a:t>
            </a:r>
            <a:r>
              <a:rPr lang="en-US" sz="1600" dirty="0" err="1">
                <a:solidFill>
                  <a:schemeClr val="dk1"/>
                </a:solidFill>
              </a:rPr>
              <a:t>kann</a:t>
            </a:r>
            <a:r>
              <a:rPr lang="en-US" sz="1600" dirty="0">
                <a:solidFill>
                  <a:schemeClr val="dk1"/>
                </a:solidFill>
              </a:rPr>
              <a:t> </a:t>
            </a:r>
            <a:r>
              <a:rPr lang="en-US" sz="1600" dirty="0" err="1">
                <a:solidFill>
                  <a:schemeClr val="dk1"/>
                </a:solidFill>
              </a:rPr>
              <a:t>unmittelbar</a:t>
            </a:r>
            <a:r>
              <a:rPr lang="en-US" sz="1600" dirty="0">
                <a:solidFill>
                  <a:schemeClr val="dk1"/>
                </a:solidFill>
              </a:rPr>
              <a:t> </a:t>
            </a:r>
            <a:r>
              <a:rPr lang="en-US" sz="1600" dirty="0" err="1">
                <a:solidFill>
                  <a:schemeClr val="dk1"/>
                </a:solidFill>
              </a:rPr>
              <a:t>eintreten</a:t>
            </a:r>
            <a:r>
              <a:rPr lang="en-US" sz="1600" dirty="0">
                <a:solidFill>
                  <a:schemeClr val="dk1"/>
                </a:solidFill>
              </a:rPr>
              <a:t> </a:t>
            </a:r>
            <a:r>
              <a:rPr lang="en-US" sz="1600" dirty="0" err="1">
                <a:solidFill>
                  <a:schemeClr val="dk1"/>
                </a:solidFill>
              </a:rPr>
              <a:t>oder</a:t>
            </a:r>
            <a:r>
              <a:rPr lang="en-US" sz="1600" dirty="0">
                <a:solidFill>
                  <a:schemeClr val="dk1"/>
                </a:solidFill>
              </a:rPr>
              <a:t> </a:t>
            </a:r>
            <a:r>
              <a:rPr lang="en-US" sz="1600" dirty="0" err="1">
                <a:solidFill>
                  <a:schemeClr val="dk1"/>
                </a:solidFill>
              </a:rPr>
              <a:t>sich</a:t>
            </a:r>
            <a:r>
              <a:rPr lang="en-US" sz="1600" dirty="0">
                <a:solidFill>
                  <a:schemeClr val="dk1"/>
                </a:solidFill>
              </a:rPr>
              <a:t> </a:t>
            </a:r>
            <a:r>
              <a:rPr lang="en-US" sz="1600" dirty="0" err="1">
                <a:solidFill>
                  <a:schemeClr val="dk1"/>
                </a:solidFill>
              </a:rPr>
              <a:t>nach</a:t>
            </a:r>
            <a:r>
              <a:rPr lang="en-US" sz="1600" dirty="0">
                <a:solidFill>
                  <a:schemeClr val="dk1"/>
                </a:solidFill>
              </a:rPr>
              <a:t> </a:t>
            </a:r>
            <a:r>
              <a:rPr lang="en-US" sz="1600" dirty="0" err="1">
                <a:solidFill>
                  <a:schemeClr val="dk1"/>
                </a:solidFill>
              </a:rPr>
              <a:t>Monaten</a:t>
            </a:r>
            <a:r>
              <a:rPr lang="en-US" sz="1600" dirty="0">
                <a:solidFill>
                  <a:schemeClr val="dk1"/>
                </a:solidFill>
              </a:rPr>
              <a:t> bis Jahren </a:t>
            </a:r>
            <a:r>
              <a:rPr lang="en-US" sz="1600" dirty="0" err="1">
                <a:solidFill>
                  <a:schemeClr val="dk1"/>
                </a:solidFill>
              </a:rPr>
              <a:t>entwickeln</a:t>
            </a:r>
            <a:r>
              <a:rPr lang="en-US" sz="1600" dirty="0">
                <a:solidFill>
                  <a:schemeClr val="dk1"/>
                </a:solidFill>
              </a:rPr>
              <a:t>.</a:t>
            </a:r>
            <a:endParaRPr sz="1600" i="1" dirty="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600" i="1" dirty="0">
                <a:solidFill>
                  <a:schemeClr val="dk1"/>
                </a:solidFill>
              </a:rPr>
              <a:t>Wie </a:t>
            </a:r>
            <a:r>
              <a:rPr lang="en-US" sz="1600" i="1" dirty="0" err="1">
                <a:solidFill>
                  <a:schemeClr val="dk1"/>
                </a:solidFill>
              </a:rPr>
              <a:t>sieht</a:t>
            </a:r>
            <a:r>
              <a:rPr lang="en-US" sz="1600" i="1" dirty="0">
                <a:solidFill>
                  <a:schemeClr val="dk1"/>
                </a:solidFill>
              </a:rPr>
              <a:t> der </a:t>
            </a:r>
            <a:r>
              <a:rPr lang="en-US" sz="1600" i="1" dirty="0" err="1">
                <a:solidFill>
                  <a:schemeClr val="dk1"/>
                </a:solidFill>
              </a:rPr>
              <a:t>klassische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Befund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aus</a:t>
            </a:r>
            <a:r>
              <a:rPr lang="en-US" sz="1600" i="1" dirty="0">
                <a:solidFill>
                  <a:schemeClr val="dk1"/>
                </a:solidFill>
              </a:rPr>
              <a:t>?</a:t>
            </a:r>
            <a:endParaRPr sz="16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 Patient </a:t>
            </a:r>
            <a:r>
              <a:rPr lang="en-US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einem</a:t>
            </a:r>
            <a:r>
              <a:rPr lang="en-US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scheinbar</a:t>
            </a:r>
            <a:r>
              <a:rPr lang="en-US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einseitigen</a:t>
            </a:r>
            <a:r>
              <a:rPr lang="en-US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6"/>
                  </a:ext>
                </a:extLst>
              </a:rPr>
              <a:t>PO</a:t>
            </a:r>
            <a:r>
              <a:rPr lang="en-US" sz="1600" dirty="0">
                <a:solidFill>
                  <a:schemeClr val="dk1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7"/>
                  </a:ext>
                </a:extLst>
              </a:rPr>
              <a:t>W</a:t>
            </a:r>
            <a:r>
              <a:rPr lang="en-US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8"/>
                  </a:ext>
                </a:extLst>
              </a:rPr>
              <a:t>G</a:t>
            </a:r>
            <a:r>
              <a:rPr lang="en-US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6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22"/>
          <p:cNvSpPr txBox="1">
            <a:spLocks noGrp="1"/>
          </p:cNvSpPr>
          <p:nvPr>
            <p:ph type="title"/>
          </p:nvPr>
        </p:nvSpPr>
        <p:spPr>
          <a:xfrm>
            <a:off x="457200" y="122238"/>
            <a:ext cx="7543800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F</a:t>
            </a:r>
            <a:endParaRPr/>
          </a:p>
        </p:txBody>
      </p:sp>
      <p:sp>
        <p:nvSpPr>
          <p:cNvPr id="449" name="Google Shape;449;p22"/>
          <p:cNvSpPr/>
          <p:nvPr/>
        </p:nvSpPr>
        <p:spPr>
          <a:xfrm>
            <a:off x="152400" y="1143000"/>
            <a:ext cx="8382000" cy="54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692150" lvl="0" indent="-347663" algn="l" rtl="0">
              <a:spcBef>
                <a:spcPts val="240"/>
              </a:spcBef>
              <a:spcAft>
                <a:spcPts val="0"/>
              </a:spcAft>
              <a:buNone/>
            </a:pPr>
            <a:r>
              <a:rPr lang="en-US" sz="2400" i="1" dirty="0">
                <a:solidFill>
                  <a:srgbClr val="0000FF"/>
                </a:solidFill>
              </a:rPr>
              <a:t>1) </a:t>
            </a:r>
            <a:r>
              <a:rPr lang="en-US" sz="2400" i="1" u="sng" dirty="0" err="1">
                <a:solidFill>
                  <a:srgbClr val="0000FF"/>
                </a:solidFill>
              </a:rPr>
              <a:t>Glaukom</a:t>
            </a:r>
            <a:r>
              <a:rPr lang="en-US" sz="2400" i="1" u="sng" dirty="0">
                <a:solidFill>
                  <a:srgbClr val="0000FF"/>
                </a:solidFill>
              </a:rPr>
              <a:t> </a:t>
            </a:r>
            <a:r>
              <a:rPr lang="en-US" sz="2400" i="1" u="sng" dirty="0" err="1">
                <a:solidFill>
                  <a:srgbClr val="0000FF"/>
                </a:solidFill>
              </a:rPr>
              <a:t>aufgrund</a:t>
            </a:r>
            <a:r>
              <a:rPr lang="en-US" sz="2400" i="1" u="sng" dirty="0">
                <a:solidFill>
                  <a:srgbClr val="0000FF"/>
                </a:solidFill>
              </a:rPr>
              <a:t> </a:t>
            </a:r>
            <a:r>
              <a:rPr lang="en-US" sz="2400" i="1" u="sng" dirty="0" err="1">
                <a:solidFill>
                  <a:srgbClr val="0000FF"/>
                </a:solidFill>
              </a:rPr>
              <a:t>einer</a:t>
            </a:r>
            <a:r>
              <a:rPr lang="en-US" sz="2400" i="1" u="sng" dirty="0">
                <a:solidFill>
                  <a:srgbClr val="0000FF"/>
                </a:solidFill>
              </a:rPr>
              <a:t> </a:t>
            </a:r>
            <a:r>
              <a:rPr lang="en-US" sz="2400" i="1" u="sng" dirty="0" err="1">
                <a:solidFill>
                  <a:srgbClr val="0000FF"/>
                </a:solidFill>
              </a:rPr>
              <a:t>Kammerwinkelrezession</a:t>
            </a:r>
            <a:endParaRPr sz="2400" b="0" i="0" u="sng" strike="noStrike" cap="none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0" name="Google Shape;450;p22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22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1" name="Google Shape;451;p22"/>
          <p:cNvSpPr txBox="1"/>
          <p:nvPr/>
        </p:nvSpPr>
        <p:spPr>
          <a:xfrm>
            <a:off x="3193994" y="182217"/>
            <a:ext cx="2756011" cy="400110"/>
          </a:xfrm>
          <a:prstGeom prst="rect">
            <a:avLst/>
          </a:prstGeom>
          <a:solidFill>
            <a:srgbClr val="FEFF83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Der angehobene Kammerwinkel</a:t>
            </a:r>
            <a:endParaRPr/>
          </a:p>
        </p:txBody>
      </p:sp>
      <p:sp>
        <p:nvSpPr>
          <p:cNvPr id="452" name="Google Shape;452;p22"/>
          <p:cNvSpPr/>
          <p:nvPr/>
        </p:nvSpPr>
        <p:spPr>
          <a:xfrm>
            <a:off x="152400" y="2067350"/>
            <a:ext cx="609600" cy="45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3" name="Google Shape;453;p22"/>
          <p:cNvSpPr txBox="1"/>
          <p:nvPr/>
        </p:nvSpPr>
        <p:spPr>
          <a:xfrm>
            <a:off x="1219200" y="2133600"/>
            <a:ext cx="7543800" cy="22416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600" i="1" dirty="0">
                <a:solidFill>
                  <a:schemeClr val="dk1"/>
                </a:solidFill>
              </a:rPr>
              <a:t>In </a:t>
            </a:r>
            <a:r>
              <a:rPr lang="en-US" sz="1600" i="1" dirty="0" err="1">
                <a:solidFill>
                  <a:schemeClr val="dk1"/>
                </a:solidFill>
              </a:rPr>
              <a:t>welchem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zeitlichen</a:t>
            </a:r>
            <a:r>
              <a:rPr lang="en-US" sz="1600" i="1" dirty="0">
                <a:solidFill>
                  <a:schemeClr val="dk1"/>
                </a:solidFill>
              </a:rPr>
              <a:t> Abstand </a:t>
            </a:r>
            <a:r>
              <a:rPr lang="en-US" sz="1600" i="1" dirty="0" err="1">
                <a:solidFill>
                  <a:schemeClr val="dk1"/>
                </a:solidFill>
              </a:rPr>
              <a:t>zum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auslösenden</a:t>
            </a:r>
            <a:r>
              <a:rPr lang="en-US" sz="1600" i="1" dirty="0">
                <a:solidFill>
                  <a:schemeClr val="dk1"/>
                </a:solidFill>
              </a:rPr>
              <a:t> Trauma </a:t>
            </a:r>
            <a:r>
              <a:rPr lang="en-US" sz="1600" i="1" dirty="0" err="1">
                <a:solidFill>
                  <a:schemeClr val="dk1"/>
                </a:solidFill>
              </a:rPr>
              <a:t>entwickelt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sich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typischerweise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ein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Kammerwinkelrezessionsglaukom</a:t>
            </a:r>
            <a:r>
              <a:rPr lang="en-US" sz="1600" i="1" dirty="0">
                <a:solidFill>
                  <a:schemeClr val="dk1"/>
                </a:solidFill>
              </a:rPr>
              <a:t>?</a:t>
            </a:r>
            <a:endParaRPr sz="16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600" dirty="0">
                <a:solidFill>
                  <a:schemeClr val="dk1"/>
                </a:solidFill>
              </a:rPr>
              <a:t>Es </a:t>
            </a:r>
            <a:r>
              <a:rPr lang="en-US" sz="1600" dirty="0" err="1">
                <a:solidFill>
                  <a:schemeClr val="dk1"/>
                </a:solidFill>
              </a:rPr>
              <a:t>kann</a:t>
            </a:r>
            <a:r>
              <a:rPr lang="en-US" sz="1600" dirty="0">
                <a:solidFill>
                  <a:schemeClr val="dk1"/>
                </a:solidFill>
              </a:rPr>
              <a:t> </a:t>
            </a:r>
            <a:r>
              <a:rPr lang="en-US" sz="1600" dirty="0" err="1">
                <a:solidFill>
                  <a:schemeClr val="dk1"/>
                </a:solidFill>
              </a:rPr>
              <a:t>unmittelbar</a:t>
            </a:r>
            <a:r>
              <a:rPr lang="en-US" sz="1600" dirty="0">
                <a:solidFill>
                  <a:schemeClr val="dk1"/>
                </a:solidFill>
              </a:rPr>
              <a:t> </a:t>
            </a:r>
            <a:r>
              <a:rPr lang="en-US" sz="1600" dirty="0" err="1">
                <a:solidFill>
                  <a:schemeClr val="dk1"/>
                </a:solidFill>
              </a:rPr>
              <a:t>eintreten</a:t>
            </a:r>
            <a:r>
              <a:rPr lang="en-US" sz="1600" dirty="0">
                <a:solidFill>
                  <a:schemeClr val="dk1"/>
                </a:solidFill>
              </a:rPr>
              <a:t> </a:t>
            </a:r>
            <a:r>
              <a:rPr lang="en-US" sz="1600" dirty="0" err="1">
                <a:solidFill>
                  <a:schemeClr val="dk1"/>
                </a:solidFill>
              </a:rPr>
              <a:t>oder</a:t>
            </a:r>
            <a:r>
              <a:rPr lang="en-US" sz="1600" dirty="0">
                <a:solidFill>
                  <a:schemeClr val="dk1"/>
                </a:solidFill>
              </a:rPr>
              <a:t> </a:t>
            </a:r>
            <a:r>
              <a:rPr lang="en-US" sz="1600" dirty="0" err="1">
                <a:solidFill>
                  <a:schemeClr val="dk1"/>
                </a:solidFill>
              </a:rPr>
              <a:t>sich</a:t>
            </a:r>
            <a:r>
              <a:rPr lang="en-US" sz="1600" dirty="0">
                <a:solidFill>
                  <a:schemeClr val="dk1"/>
                </a:solidFill>
              </a:rPr>
              <a:t> </a:t>
            </a:r>
            <a:r>
              <a:rPr lang="en-US" sz="1600" dirty="0" err="1">
                <a:solidFill>
                  <a:schemeClr val="dk1"/>
                </a:solidFill>
              </a:rPr>
              <a:t>nach</a:t>
            </a:r>
            <a:r>
              <a:rPr lang="en-US" sz="1600" dirty="0">
                <a:solidFill>
                  <a:schemeClr val="dk1"/>
                </a:solidFill>
              </a:rPr>
              <a:t> </a:t>
            </a:r>
            <a:r>
              <a:rPr lang="en-US" sz="1600" dirty="0" err="1">
                <a:solidFill>
                  <a:schemeClr val="dk1"/>
                </a:solidFill>
              </a:rPr>
              <a:t>Monaten</a:t>
            </a:r>
            <a:r>
              <a:rPr lang="en-US" sz="1600" dirty="0">
                <a:solidFill>
                  <a:schemeClr val="dk1"/>
                </a:solidFill>
              </a:rPr>
              <a:t> bis Jahren </a:t>
            </a:r>
            <a:r>
              <a:rPr lang="en-US" sz="1600" dirty="0" err="1">
                <a:solidFill>
                  <a:schemeClr val="dk1"/>
                </a:solidFill>
              </a:rPr>
              <a:t>entwickeln</a:t>
            </a:r>
            <a:r>
              <a:rPr lang="en-US" sz="1600" dirty="0">
                <a:solidFill>
                  <a:schemeClr val="dk1"/>
                </a:solidFill>
              </a:rPr>
              <a:t>.</a:t>
            </a:r>
            <a:endParaRPr sz="1600" i="1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16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600" i="1" dirty="0">
                <a:solidFill>
                  <a:schemeClr val="dk1"/>
                </a:solidFill>
              </a:rPr>
              <a:t>Wie </a:t>
            </a:r>
            <a:r>
              <a:rPr lang="en-US" sz="1600" i="1" dirty="0" err="1">
                <a:solidFill>
                  <a:schemeClr val="dk1"/>
                </a:solidFill>
              </a:rPr>
              <a:t>sieht</a:t>
            </a:r>
            <a:r>
              <a:rPr lang="en-US" sz="1600" i="1" dirty="0">
                <a:solidFill>
                  <a:schemeClr val="dk1"/>
                </a:solidFill>
              </a:rPr>
              <a:t> der </a:t>
            </a:r>
            <a:r>
              <a:rPr lang="en-US" sz="1600" i="1" dirty="0" err="1">
                <a:solidFill>
                  <a:schemeClr val="dk1"/>
                </a:solidFill>
              </a:rPr>
              <a:t>klassische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Befund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aus</a:t>
            </a:r>
            <a:r>
              <a:rPr lang="en-US" sz="1600" i="1" dirty="0">
                <a:solidFill>
                  <a:schemeClr val="dk1"/>
                </a:solidFill>
              </a:rPr>
              <a:t>?</a:t>
            </a:r>
            <a:endParaRPr sz="16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chemeClr val="dk1"/>
                </a:solidFill>
              </a:rPr>
              <a:t>Ein Patient </a:t>
            </a:r>
            <a:r>
              <a:rPr lang="en-US" sz="1600" dirty="0" err="1">
                <a:solidFill>
                  <a:schemeClr val="dk1"/>
                </a:solidFill>
              </a:rPr>
              <a:t>mit</a:t>
            </a:r>
            <a:r>
              <a:rPr lang="en-US" sz="1600" dirty="0">
                <a:solidFill>
                  <a:schemeClr val="dk1"/>
                </a:solidFill>
              </a:rPr>
              <a:t> </a:t>
            </a:r>
            <a:r>
              <a:rPr lang="en-US" sz="1600" dirty="0" err="1">
                <a:solidFill>
                  <a:schemeClr val="dk1"/>
                </a:solidFill>
              </a:rPr>
              <a:t>einem</a:t>
            </a:r>
            <a:r>
              <a:rPr lang="en-US" sz="1600" dirty="0">
                <a:solidFill>
                  <a:schemeClr val="dk1"/>
                </a:solidFill>
              </a:rPr>
              <a:t> </a:t>
            </a:r>
            <a:r>
              <a:rPr lang="en-US" sz="1600" dirty="0" err="1">
                <a:solidFill>
                  <a:schemeClr val="dk1"/>
                </a:solidFill>
              </a:rPr>
              <a:t>scheinbar</a:t>
            </a:r>
            <a:r>
              <a:rPr lang="en-US" sz="1600" dirty="0">
                <a:solidFill>
                  <a:schemeClr val="dk1"/>
                </a:solidFill>
              </a:rPr>
              <a:t> </a:t>
            </a:r>
            <a:r>
              <a:rPr lang="en-US" sz="1600" dirty="0" err="1">
                <a:solidFill>
                  <a:schemeClr val="dk1"/>
                </a:solidFill>
              </a:rPr>
              <a:t>einseitigen</a:t>
            </a:r>
            <a:r>
              <a:rPr lang="en-US" sz="1600" dirty="0">
                <a:solidFill>
                  <a:schemeClr val="dk1"/>
                </a:solidFill>
              </a:rPr>
              <a:t> </a:t>
            </a:r>
            <a:r>
              <a:rPr lang="en-US" sz="1600" dirty="0">
                <a:solidFill>
                  <a:schemeClr val="dk1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9"/>
                  </a:ext>
                </a:extLst>
              </a:rPr>
              <a:t>POWG</a:t>
            </a:r>
            <a:r>
              <a:rPr lang="en-US" sz="1600" dirty="0">
                <a:solidFill>
                  <a:schemeClr val="dk1"/>
                </a:solidFill>
              </a:rPr>
              <a:t>.</a:t>
            </a:r>
            <a:endParaRPr sz="1600" i="1" dirty="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i="1" dirty="0" err="1">
                <a:solidFill>
                  <a:schemeClr val="dk1"/>
                </a:solidFill>
              </a:rPr>
              <a:t>Gibt</a:t>
            </a:r>
            <a:r>
              <a:rPr lang="en-US" sz="1600" i="1" dirty="0">
                <a:solidFill>
                  <a:schemeClr val="dk1"/>
                </a:solidFill>
              </a:rPr>
              <a:t> es </a:t>
            </a:r>
            <a:r>
              <a:rPr lang="en-US" sz="1600" i="1" dirty="0" err="1">
                <a:solidFill>
                  <a:schemeClr val="dk1"/>
                </a:solidFill>
              </a:rPr>
              <a:t>eine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Korrelation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zwischen</a:t>
            </a:r>
            <a:r>
              <a:rPr lang="en-US" sz="1600" i="1" dirty="0">
                <a:solidFill>
                  <a:schemeClr val="dk1"/>
                </a:solidFill>
              </a:rPr>
              <a:t> dem </a:t>
            </a:r>
            <a:r>
              <a:rPr lang="en-US" sz="1600" i="1" dirty="0" err="1">
                <a:solidFill>
                  <a:schemeClr val="dk1"/>
                </a:solidFill>
              </a:rPr>
              <a:t>Ausmaß</a:t>
            </a:r>
            <a:r>
              <a:rPr lang="en-US" sz="1600" i="1" dirty="0">
                <a:solidFill>
                  <a:schemeClr val="dk1"/>
                </a:solidFill>
              </a:rPr>
              <a:t> der </a:t>
            </a:r>
            <a:r>
              <a:rPr lang="en-US" sz="1600" i="1" dirty="0" err="1">
                <a:solidFill>
                  <a:schemeClr val="dk1"/>
                </a:solidFill>
              </a:rPr>
              <a:t>Kammerwinkelrezession</a:t>
            </a:r>
            <a:r>
              <a:rPr lang="en-US" sz="1600" i="1" dirty="0">
                <a:solidFill>
                  <a:schemeClr val="dk1"/>
                </a:solidFill>
              </a:rPr>
              <a:t> und dem Risiko für die </a:t>
            </a:r>
            <a:r>
              <a:rPr lang="en-US" sz="1600" i="1" dirty="0" err="1">
                <a:solidFill>
                  <a:schemeClr val="dk1"/>
                </a:solidFill>
              </a:rPr>
              <a:t>Entwicklung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eines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Glaukoms</a:t>
            </a:r>
            <a:r>
              <a:rPr lang="en-US" sz="1600" i="1" dirty="0">
                <a:solidFill>
                  <a:schemeClr val="dk1"/>
                </a:solidFill>
              </a:rPr>
              <a:t>?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p23"/>
          <p:cNvSpPr txBox="1">
            <a:spLocks noGrp="1"/>
          </p:cNvSpPr>
          <p:nvPr>
            <p:ph type="title"/>
          </p:nvPr>
        </p:nvSpPr>
        <p:spPr>
          <a:xfrm>
            <a:off x="457200" y="122238"/>
            <a:ext cx="7543800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A</a:t>
            </a:r>
            <a:endParaRPr/>
          </a:p>
        </p:txBody>
      </p:sp>
      <p:sp>
        <p:nvSpPr>
          <p:cNvPr id="460" name="Google Shape;460;p23"/>
          <p:cNvSpPr/>
          <p:nvPr/>
        </p:nvSpPr>
        <p:spPr>
          <a:xfrm>
            <a:off x="152400" y="1143000"/>
            <a:ext cx="8382000" cy="54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692150" lvl="0" indent="-347663" algn="l" rtl="0">
              <a:spcBef>
                <a:spcPts val="240"/>
              </a:spcBef>
              <a:spcAft>
                <a:spcPts val="0"/>
              </a:spcAft>
              <a:buNone/>
            </a:pPr>
            <a:r>
              <a:rPr lang="en-US" sz="2400" i="1" dirty="0">
                <a:solidFill>
                  <a:srgbClr val="0000FF"/>
                </a:solidFill>
              </a:rPr>
              <a:t>1) </a:t>
            </a:r>
            <a:r>
              <a:rPr lang="en-US" sz="2400" i="1" u="sng" dirty="0" err="1">
                <a:solidFill>
                  <a:srgbClr val="0000FF"/>
                </a:solidFill>
              </a:rPr>
              <a:t>Glaukom</a:t>
            </a:r>
            <a:r>
              <a:rPr lang="en-US" sz="2400" i="1" u="sng" dirty="0">
                <a:solidFill>
                  <a:srgbClr val="0000FF"/>
                </a:solidFill>
              </a:rPr>
              <a:t> </a:t>
            </a:r>
            <a:r>
              <a:rPr lang="en-US" sz="2400" i="1" u="sng" dirty="0" err="1">
                <a:solidFill>
                  <a:srgbClr val="0000FF"/>
                </a:solidFill>
              </a:rPr>
              <a:t>aufgrund</a:t>
            </a:r>
            <a:r>
              <a:rPr lang="en-US" sz="2400" i="1" u="sng" dirty="0">
                <a:solidFill>
                  <a:srgbClr val="0000FF"/>
                </a:solidFill>
              </a:rPr>
              <a:t> </a:t>
            </a:r>
            <a:r>
              <a:rPr lang="en-US" sz="2400" i="1" u="sng" dirty="0" err="1">
                <a:solidFill>
                  <a:srgbClr val="0000FF"/>
                </a:solidFill>
              </a:rPr>
              <a:t>einer</a:t>
            </a:r>
            <a:r>
              <a:rPr lang="en-US" sz="2400" i="1" u="sng" dirty="0">
                <a:solidFill>
                  <a:srgbClr val="0000FF"/>
                </a:solidFill>
              </a:rPr>
              <a:t> </a:t>
            </a:r>
            <a:r>
              <a:rPr lang="en-US" sz="2400" i="1" u="sng" dirty="0" err="1">
                <a:solidFill>
                  <a:srgbClr val="0000FF"/>
                </a:solidFill>
              </a:rPr>
              <a:t>Kammerwinkelrezession</a:t>
            </a:r>
            <a:endParaRPr sz="2400" b="0" i="0" u="sng" strike="noStrike" cap="none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1" name="Google Shape;461;p23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23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2" name="Google Shape;462;p23"/>
          <p:cNvSpPr txBox="1"/>
          <p:nvPr/>
        </p:nvSpPr>
        <p:spPr>
          <a:xfrm>
            <a:off x="3193994" y="182217"/>
            <a:ext cx="2756011" cy="400110"/>
          </a:xfrm>
          <a:prstGeom prst="rect">
            <a:avLst/>
          </a:prstGeom>
          <a:solidFill>
            <a:srgbClr val="FEFF83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Der angehobene Kammerwinkel</a:t>
            </a:r>
            <a:endParaRPr/>
          </a:p>
        </p:txBody>
      </p:sp>
      <p:sp>
        <p:nvSpPr>
          <p:cNvPr id="463" name="Google Shape;463;p23"/>
          <p:cNvSpPr/>
          <p:nvPr/>
        </p:nvSpPr>
        <p:spPr>
          <a:xfrm>
            <a:off x="297800" y="2624725"/>
            <a:ext cx="609600" cy="45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4" name="Google Shape;464;p23"/>
          <p:cNvSpPr txBox="1"/>
          <p:nvPr/>
        </p:nvSpPr>
        <p:spPr>
          <a:xfrm>
            <a:off x="1219200" y="2133600"/>
            <a:ext cx="7543800" cy="24878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600" i="1" dirty="0">
                <a:solidFill>
                  <a:schemeClr val="dk1"/>
                </a:solidFill>
              </a:rPr>
              <a:t>In </a:t>
            </a:r>
            <a:r>
              <a:rPr lang="en-US" sz="1600" i="1" dirty="0" err="1">
                <a:solidFill>
                  <a:schemeClr val="dk1"/>
                </a:solidFill>
              </a:rPr>
              <a:t>welchem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zeitlichen</a:t>
            </a:r>
            <a:r>
              <a:rPr lang="en-US" sz="1600" i="1" dirty="0">
                <a:solidFill>
                  <a:schemeClr val="dk1"/>
                </a:solidFill>
              </a:rPr>
              <a:t> Abstand </a:t>
            </a:r>
            <a:r>
              <a:rPr lang="en-US" sz="1600" i="1" dirty="0" err="1">
                <a:solidFill>
                  <a:schemeClr val="dk1"/>
                </a:solidFill>
              </a:rPr>
              <a:t>zum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auslösenden</a:t>
            </a:r>
            <a:r>
              <a:rPr lang="en-US" sz="1600" i="1" dirty="0">
                <a:solidFill>
                  <a:schemeClr val="dk1"/>
                </a:solidFill>
              </a:rPr>
              <a:t> Trauma </a:t>
            </a:r>
            <a:r>
              <a:rPr lang="en-US" sz="1600" i="1" dirty="0" err="1">
                <a:solidFill>
                  <a:schemeClr val="dk1"/>
                </a:solidFill>
              </a:rPr>
              <a:t>entwickelt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sich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typischerweise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ein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Kammerwinkelrezessionsglaukom</a:t>
            </a:r>
            <a:r>
              <a:rPr lang="en-US" sz="1600" i="1" dirty="0">
                <a:solidFill>
                  <a:schemeClr val="dk1"/>
                </a:solidFill>
              </a:rPr>
              <a:t>?</a:t>
            </a:r>
            <a:endParaRPr sz="16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600" dirty="0">
                <a:solidFill>
                  <a:schemeClr val="dk1"/>
                </a:solidFill>
              </a:rPr>
              <a:t>Es </a:t>
            </a:r>
            <a:r>
              <a:rPr lang="en-US" sz="1600" dirty="0" err="1">
                <a:solidFill>
                  <a:schemeClr val="dk1"/>
                </a:solidFill>
              </a:rPr>
              <a:t>kann</a:t>
            </a:r>
            <a:r>
              <a:rPr lang="en-US" sz="1600" dirty="0">
                <a:solidFill>
                  <a:schemeClr val="dk1"/>
                </a:solidFill>
              </a:rPr>
              <a:t> </a:t>
            </a:r>
            <a:r>
              <a:rPr lang="en-US" sz="1600" dirty="0" err="1">
                <a:solidFill>
                  <a:schemeClr val="dk1"/>
                </a:solidFill>
              </a:rPr>
              <a:t>unmittelbar</a:t>
            </a:r>
            <a:r>
              <a:rPr lang="en-US" sz="1600" dirty="0">
                <a:solidFill>
                  <a:schemeClr val="dk1"/>
                </a:solidFill>
              </a:rPr>
              <a:t> </a:t>
            </a:r>
            <a:r>
              <a:rPr lang="en-US" sz="1600" dirty="0" err="1">
                <a:solidFill>
                  <a:schemeClr val="dk1"/>
                </a:solidFill>
              </a:rPr>
              <a:t>eintreten</a:t>
            </a:r>
            <a:r>
              <a:rPr lang="en-US" sz="1600" dirty="0">
                <a:solidFill>
                  <a:schemeClr val="dk1"/>
                </a:solidFill>
              </a:rPr>
              <a:t> </a:t>
            </a:r>
            <a:r>
              <a:rPr lang="en-US" sz="1600" dirty="0" err="1">
                <a:solidFill>
                  <a:schemeClr val="dk1"/>
                </a:solidFill>
              </a:rPr>
              <a:t>oder</a:t>
            </a:r>
            <a:r>
              <a:rPr lang="en-US" sz="1600" dirty="0">
                <a:solidFill>
                  <a:schemeClr val="dk1"/>
                </a:solidFill>
              </a:rPr>
              <a:t> </a:t>
            </a:r>
            <a:r>
              <a:rPr lang="en-US" sz="1600" dirty="0" err="1">
                <a:solidFill>
                  <a:schemeClr val="dk1"/>
                </a:solidFill>
              </a:rPr>
              <a:t>sich</a:t>
            </a:r>
            <a:r>
              <a:rPr lang="en-US" sz="1600" dirty="0">
                <a:solidFill>
                  <a:schemeClr val="dk1"/>
                </a:solidFill>
              </a:rPr>
              <a:t> </a:t>
            </a:r>
            <a:r>
              <a:rPr lang="en-US" sz="1600" dirty="0" err="1">
                <a:solidFill>
                  <a:schemeClr val="dk1"/>
                </a:solidFill>
              </a:rPr>
              <a:t>nach</a:t>
            </a:r>
            <a:r>
              <a:rPr lang="en-US" sz="1600" dirty="0">
                <a:solidFill>
                  <a:schemeClr val="dk1"/>
                </a:solidFill>
              </a:rPr>
              <a:t> </a:t>
            </a:r>
            <a:r>
              <a:rPr lang="en-US" sz="1600" dirty="0" err="1">
                <a:solidFill>
                  <a:schemeClr val="dk1"/>
                </a:solidFill>
              </a:rPr>
              <a:t>Monaten</a:t>
            </a:r>
            <a:r>
              <a:rPr lang="en-US" sz="1600" dirty="0">
                <a:solidFill>
                  <a:schemeClr val="dk1"/>
                </a:solidFill>
              </a:rPr>
              <a:t> bis Jahren </a:t>
            </a:r>
            <a:r>
              <a:rPr lang="en-US" sz="1600" dirty="0" err="1">
                <a:solidFill>
                  <a:schemeClr val="dk1"/>
                </a:solidFill>
              </a:rPr>
              <a:t>entwickeln</a:t>
            </a:r>
            <a:r>
              <a:rPr lang="en-US" sz="1600" dirty="0">
                <a:solidFill>
                  <a:schemeClr val="dk1"/>
                </a:solidFill>
              </a:rPr>
              <a:t>.</a:t>
            </a:r>
            <a:endParaRPr sz="1600" i="1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16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600" i="1" dirty="0">
                <a:solidFill>
                  <a:schemeClr val="dk1"/>
                </a:solidFill>
              </a:rPr>
              <a:t>Wie </a:t>
            </a:r>
            <a:r>
              <a:rPr lang="en-US" sz="1600" i="1" dirty="0" err="1">
                <a:solidFill>
                  <a:schemeClr val="dk1"/>
                </a:solidFill>
              </a:rPr>
              <a:t>sieht</a:t>
            </a:r>
            <a:r>
              <a:rPr lang="en-US" sz="1600" i="1" dirty="0">
                <a:solidFill>
                  <a:schemeClr val="dk1"/>
                </a:solidFill>
              </a:rPr>
              <a:t> der </a:t>
            </a:r>
            <a:r>
              <a:rPr lang="en-US" sz="1600" i="1" dirty="0" err="1">
                <a:solidFill>
                  <a:schemeClr val="dk1"/>
                </a:solidFill>
              </a:rPr>
              <a:t>klassische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Befund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aus</a:t>
            </a:r>
            <a:r>
              <a:rPr lang="en-US" sz="1600" i="1" dirty="0">
                <a:solidFill>
                  <a:schemeClr val="dk1"/>
                </a:solidFill>
              </a:rPr>
              <a:t>?</a:t>
            </a:r>
            <a:endParaRPr sz="16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600" dirty="0">
                <a:solidFill>
                  <a:schemeClr val="dk1"/>
                </a:solidFill>
              </a:rPr>
              <a:t>Ein Patient </a:t>
            </a:r>
            <a:r>
              <a:rPr lang="en-US" sz="1600" dirty="0" err="1">
                <a:solidFill>
                  <a:schemeClr val="dk1"/>
                </a:solidFill>
              </a:rPr>
              <a:t>mit</a:t>
            </a:r>
            <a:r>
              <a:rPr lang="en-US" sz="1600" dirty="0">
                <a:solidFill>
                  <a:schemeClr val="dk1"/>
                </a:solidFill>
              </a:rPr>
              <a:t> </a:t>
            </a:r>
            <a:r>
              <a:rPr lang="en-US" sz="1600" dirty="0" err="1">
                <a:solidFill>
                  <a:schemeClr val="dk1"/>
                </a:solidFill>
              </a:rPr>
              <a:t>einem</a:t>
            </a:r>
            <a:r>
              <a:rPr lang="en-US" sz="1600" dirty="0">
                <a:solidFill>
                  <a:schemeClr val="dk1"/>
                </a:solidFill>
              </a:rPr>
              <a:t> </a:t>
            </a:r>
            <a:r>
              <a:rPr lang="en-US" sz="1600" dirty="0" err="1">
                <a:solidFill>
                  <a:schemeClr val="dk1"/>
                </a:solidFill>
              </a:rPr>
              <a:t>scheinbar</a:t>
            </a:r>
            <a:r>
              <a:rPr lang="en-US" sz="1600" dirty="0">
                <a:solidFill>
                  <a:schemeClr val="dk1"/>
                </a:solidFill>
              </a:rPr>
              <a:t> </a:t>
            </a:r>
            <a:r>
              <a:rPr lang="en-US" sz="1600" dirty="0" err="1">
                <a:solidFill>
                  <a:schemeClr val="dk1"/>
                </a:solidFill>
              </a:rPr>
              <a:t>einseitigen</a:t>
            </a:r>
            <a:r>
              <a:rPr lang="en-US" sz="1600" dirty="0">
                <a:solidFill>
                  <a:schemeClr val="dk1"/>
                </a:solidFill>
              </a:rPr>
              <a:t> </a:t>
            </a:r>
            <a:r>
              <a:rPr lang="en-US" sz="1600" dirty="0">
                <a:solidFill>
                  <a:schemeClr val="dk1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20"/>
                  </a:ext>
                </a:extLst>
              </a:rPr>
              <a:t>POWG</a:t>
            </a:r>
            <a:r>
              <a:rPr lang="en-US" sz="1600" dirty="0">
                <a:solidFill>
                  <a:schemeClr val="dk1"/>
                </a:solidFill>
              </a:rPr>
              <a:t>.</a:t>
            </a:r>
            <a:endParaRPr sz="1600" i="1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16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600" i="1" dirty="0" err="1">
                <a:solidFill>
                  <a:schemeClr val="dk1"/>
                </a:solidFill>
              </a:rPr>
              <a:t>Gibt</a:t>
            </a:r>
            <a:r>
              <a:rPr lang="en-US" sz="1600" i="1" dirty="0">
                <a:solidFill>
                  <a:schemeClr val="dk1"/>
                </a:solidFill>
              </a:rPr>
              <a:t> es </a:t>
            </a:r>
            <a:r>
              <a:rPr lang="en-US" sz="1600" i="1" dirty="0" err="1">
                <a:solidFill>
                  <a:schemeClr val="dk1"/>
                </a:solidFill>
              </a:rPr>
              <a:t>eine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Korrelation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zwischen</a:t>
            </a:r>
            <a:r>
              <a:rPr lang="en-US" sz="1600" i="1" dirty="0">
                <a:solidFill>
                  <a:schemeClr val="dk1"/>
                </a:solidFill>
              </a:rPr>
              <a:t> dem </a:t>
            </a:r>
            <a:r>
              <a:rPr lang="en-US" sz="1600" i="1" dirty="0" err="1">
                <a:solidFill>
                  <a:schemeClr val="dk1"/>
                </a:solidFill>
              </a:rPr>
              <a:t>Ausmaß</a:t>
            </a:r>
            <a:r>
              <a:rPr lang="en-US" sz="1600" i="1" dirty="0">
                <a:solidFill>
                  <a:schemeClr val="dk1"/>
                </a:solidFill>
              </a:rPr>
              <a:t> der </a:t>
            </a:r>
            <a:r>
              <a:rPr lang="en-US" sz="1600" i="1" dirty="0" err="1">
                <a:solidFill>
                  <a:schemeClr val="dk1"/>
                </a:solidFill>
              </a:rPr>
              <a:t>Kammerwinkelrezession</a:t>
            </a:r>
            <a:r>
              <a:rPr lang="en-US" sz="1600" i="1" dirty="0">
                <a:solidFill>
                  <a:schemeClr val="dk1"/>
                </a:solidFill>
              </a:rPr>
              <a:t> und dem Risiko für die </a:t>
            </a:r>
            <a:r>
              <a:rPr lang="en-US" sz="1600" i="1" dirty="0" err="1">
                <a:solidFill>
                  <a:schemeClr val="dk1"/>
                </a:solidFill>
              </a:rPr>
              <a:t>Entwicklung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eines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Glaukoms</a:t>
            </a:r>
            <a:r>
              <a:rPr lang="en-US" sz="1600" i="1" dirty="0">
                <a:solidFill>
                  <a:schemeClr val="dk1"/>
                </a:solidFill>
              </a:rPr>
              <a:t>?</a:t>
            </a:r>
            <a:endParaRPr sz="1600" i="1" dirty="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Ja</a:t>
            </a:r>
            <a:endParaRPr sz="16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24"/>
          <p:cNvSpPr txBox="1">
            <a:spLocks noGrp="1"/>
          </p:cNvSpPr>
          <p:nvPr>
            <p:ph type="title"/>
          </p:nvPr>
        </p:nvSpPr>
        <p:spPr>
          <a:xfrm>
            <a:off x="457200" y="122238"/>
            <a:ext cx="7543800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F</a:t>
            </a:r>
            <a:endParaRPr/>
          </a:p>
        </p:txBody>
      </p:sp>
      <p:sp>
        <p:nvSpPr>
          <p:cNvPr id="471" name="Google Shape;471;p24"/>
          <p:cNvSpPr/>
          <p:nvPr/>
        </p:nvSpPr>
        <p:spPr>
          <a:xfrm>
            <a:off x="152400" y="1143000"/>
            <a:ext cx="8382000" cy="54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692150" lvl="0" indent="-347663" algn="l" rtl="0">
              <a:spcBef>
                <a:spcPts val="240"/>
              </a:spcBef>
              <a:spcAft>
                <a:spcPts val="0"/>
              </a:spcAft>
              <a:buNone/>
            </a:pPr>
            <a:r>
              <a:rPr lang="en-US" sz="2400" i="1" dirty="0">
                <a:solidFill>
                  <a:srgbClr val="0000FF"/>
                </a:solidFill>
              </a:rPr>
              <a:t>1) </a:t>
            </a:r>
            <a:r>
              <a:rPr lang="en-US" sz="2400" i="1" u="sng" dirty="0" err="1">
                <a:solidFill>
                  <a:srgbClr val="0000FF"/>
                </a:solidFill>
              </a:rPr>
              <a:t>Glaukom</a:t>
            </a:r>
            <a:r>
              <a:rPr lang="en-US" sz="2400" i="1" u="sng" dirty="0">
                <a:solidFill>
                  <a:srgbClr val="0000FF"/>
                </a:solidFill>
              </a:rPr>
              <a:t> </a:t>
            </a:r>
            <a:r>
              <a:rPr lang="en-US" sz="2400" i="1" u="sng" dirty="0" err="1">
                <a:solidFill>
                  <a:srgbClr val="0000FF"/>
                </a:solidFill>
              </a:rPr>
              <a:t>aufgrund</a:t>
            </a:r>
            <a:r>
              <a:rPr lang="en-US" sz="2400" i="1" u="sng" dirty="0">
                <a:solidFill>
                  <a:srgbClr val="0000FF"/>
                </a:solidFill>
              </a:rPr>
              <a:t> </a:t>
            </a:r>
            <a:r>
              <a:rPr lang="en-US" sz="2400" i="1" u="sng" dirty="0" err="1">
                <a:solidFill>
                  <a:srgbClr val="0000FF"/>
                </a:solidFill>
              </a:rPr>
              <a:t>einer</a:t>
            </a:r>
            <a:r>
              <a:rPr lang="en-US" sz="2400" i="1" u="sng" dirty="0">
                <a:solidFill>
                  <a:srgbClr val="0000FF"/>
                </a:solidFill>
              </a:rPr>
              <a:t> </a:t>
            </a:r>
            <a:r>
              <a:rPr lang="en-US" sz="2400" i="1" u="sng" dirty="0" err="1">
                <a:solidFill>
                  <a:srgbClr val="0000FF"/>
                </a:solidFill>
              </a:rPr>
              <a:t>Kammerwinkelrezession</a:t>
            </a:r>
            <a:endParaRPr sz="2400" b="0" i="0" u="sng" strike="noStrike" cap="none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2" name="Google Shape;472;p24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24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3" name="Google Shape;473;p24"/>
          <p:cNvSpPr txBox="1"/>
          <p:nvPr/>
        </p:nvSpPr>
        <p:spPr>
          <a:xfrm>
            <a:off x="3193994" y="182217"/>
            <a:ext cx="2756011" cy="400110"/>
          </a:xfrm>
          <a:prstGeom prst="rect">
            <a:avLst/>
          </a:prstGeom>
          <a:solidFill>
            <a:srgbClr val="FEFF83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Der angehobene Kammerwinkel</a:t>
            </a:r>
            <a:endParaRPr/>
          </a:p>
        </p:txBody>
      </p:sp>
      <p:sp>
        <p:nvSpPr>
          <p:cNvPr id="474" name="Google Shape;474;p24"/>
          <p:cNvSpPr/>
          <p:nvPr/>
        </p:nvSpPr>
        <p:spPr>
          <a:xfrm>
            <a:off x="200875" y="2133600"/>
            <a:ext cx="609600" cy="45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5" name="Google Shape;475;p24"/>
          <p:cNvSpPr txBox="1"/>
          <p:nvPr/>
        </p:nvSpPr>
        <p:spPr>
          <a:xfrm>
            <a:off x="1219200" y="2133600"/>
            <a:ext cx="7543800" cy="3472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600" i="1" dirty="0">
                <a:solidFill>
                  <a:schemeClr val="dk1"/>
                </a:solidFill>
              </a:rPr>
              <a:t>In </a:t>
            </a:r>
            <a:r>
              <a:rPr lang="en-US" sz="1600" i="1" dirty="0" err="1">
                <a:solidFill>
                  <a:schemeClr val="dk1"/>
                </a:solidFill>
              </a:rPr>
              <a:t>welchem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zeitlichen</a:t>
            </a:r>
            <a:r>
              <a:rPr lang="en-US" sz="1600" i="1" dirty="0">
                <a:solidFill>
                  <a:schemeClr val="dk1"/>
                </a:solidFill>
              </a:rPr>
              <a:t> Abstand </a:t>
            </a:r>
            <a:r>
              <a:rPr lang="en-US" sz="1600" i="1" dirty="0" err="1">
                <a:solidFill>
                  <a:schemeClr val="dk1"/>
                </a:solidFill>
              </a:rPr>
              <a:t>zum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auslösenden</a:t>
            </a:r>
            <a:r>
              <a:rPr lang="en-US" sz="1600" i="1" dirty="0">
                <a:solidFill>
                  <a:schemeClr val="dk1"/>
                </a:solidFill>
              </a:rPr>
              <a:t> Trauma </a:t>
            </a:r>
            <a:r>
              <a:rPr lang="en-US" sz="1600" i="1" dirty="0" err="1">
                <a:solidFill>
                  <a:schemeClr val="dk1"/>
                </a:solidFill>
              </a:rPr>
              <a:t>entwickelt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sich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typischerweise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ein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Kammerwinkelrezessionsglaukom</a:t>
            </a:r>
            <a:r>
              <a:rPr lang="en-US" sz="1600" i="1" dirty="0">
                <a:solidFill>
                  <a:schemeClr val="dk1"/>
                </a:solidFill>
              </a:rPr>
              <a:t>?</a:t>
            </a:r>
            <a:endParaRPr sz="16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600" dirty="0">
                <a:solidFill>
                  <a:schemeClr val="dk1"/>
                </a:solidFill>
              </a:rPr>
              <a:t>Es </a:t>
            </a:r>
            <a:r>
              <a:rPr lang="en-US" sz="1600" dirty="0" err="1">
                <a:solidFill>
                  <a:schemeClr val="dk1"/>
                </a:solidFill>
              </a:rPr>
              <a:t>kann</a:t>
            </a:r>
            <a:r>
              <a:rPr lang="en-US" sz="1600" dirty="0">
                <a:solidFill>
                  <a:schemeClr val="dk1"/>
                </a:solidFill>
              </a:rPr>
              <a:t> </a:t>
            </a:r>
            <a:r>
              <a:rPr lang="en-US" sz="1600" dirty="0" err="1">
                <a:solidFill>
                  <a:schemeClr val="dk1"/>
                </a:solidFill>
              </a:rPr>
              <a:t>unmittelbar</a:t>
            </a:r>
            <a:r>
              <a:rPr lang="en-US" sz="1600" dirty="0">
                <a:solidFill>
                  <a:schemeClr val="dk1"/>
                </a:solidFill>
              </a:rPr>
              <a:t> </a:t>
            </a:r>
            <a:r>
              <a:rPr lang="en-US" sz="1600" dirty="0" err="1">
                <a:solidFill>
                  <a:schemeClr val="dk1"/>
                </a:solidFill>
              </a:rPr>
              <a:t>eintreten</a:t>
            </a:r>
            <a:r>
              <a:rPr lang="en-US" sz="1600" dirty="0">
                <a:solidFill>
                  <a:schemeClr val="dk1"/>
                </a:solidFill>
              </a:rPr>
              <a:t> </a:t>
            </a:r>
            <a:r>
              <a:rPr lang="en-US" sz="1600" dirty="0" err="1">
                <a:solidFill>
                  <a:schemeClr val="dk1"/>
                </a:solidFill>
              </a:rPr>
              <a:t>oder</a:t>
            </a:r>
            <a:r>
              <a:rPr lang="en-US" sz="1600" dirty="0">
                <a:solidFill>
                  <a:schemeClr val="dk1"/>
                </a:solidFill>
              </a:rPr>
              <a:t> </a:t>
            </a:r>
            <a:r>
              <a:rPr lang="en-US" sz="1600" dirty="0" err="1">
                <a:solidFill>
                  <a:schemeClr val="dk1"/>
                </a:solidFill>
              </a:rPr>
              <a:t>sich</a:t>
            </a:r>
            <a:r>
              <a:rPr lang="en-US" sz="1600" dirty="0">
                <a:solidFill>
                  <a:schemeClr val="dk1"/>
                </a:solidFill>
              </a:rPr>
              <a:t> </a:t>
            </a:r>
            <a:r>
              <a:rPr lang="en-US" sz="1600" dirty="0" err="1">
                <a:solidFill>
                  <a:schemeClr val="dk1"/>
                </a:solidFill>
              </a:rPr>
              <a:t>nach</a:t>
            </a:r>
            <a:r>
              <a:rPr lang="en-US" sz="1600" dirty="0">
                <a:solidFill>
                  <a:schemeClr val="dk1"/>
                </a:solidFill>
              </a:rPr>
              <a:t> </a:t>
            </a:r>
            <a:r>
              <a:rPr lang="en-US" sz="1600" dirty="0" err="1">
                <a:solidFill>
                  <a:schemeClr val="dk1"/>
                </a:solidFill>
              </a:rPr>
              <a:t>Monaten</a:t>
            </a:r>
            <a:r>
              <a:rPr lang="en-US" sz="1600" dirty="0">
                <a:solidFill>
                  <a:schemeClr val="dk1"/>
                </a:solidFill>
              </a:rPr>
              <a:t> bis Jahren </a:t>
            </a:r>
            <a:r>
              <a:rPr lang="en-US" sz="1600" dirty="0" err="1">
                <a:solidFill>
                  <a:schemeClr val="dk1"/>
                </a:solidFill>
              </a:rPr>
              <a:t>entwickeln</a:t>
            </a:r>
            <a:r>
              <a:rPr lang="en-US" sz="1600" dirty="0">
                <a:solidFill>
                  <a:schemeClr val="dk1"/>
                </a:solidFill>
              </a:rPr>
              <a:t>.</a:t>
            </a:r>
            <a:endParaRPr sz="1600" i="1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16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600" i="1" dirty="0">
                <a:solidFill>
                  <a:schemeClr val="dk1"/>
                </a:solidFill>
              </a:rPr>
              <a:t>Wie </a:t>
            </a:r>
            <a:r>
              <a:rPr lang="en-US" sz="1600" i="1" dirty="0" err="1">
                <a:solidFill>
                  <a:schemeClr val="dk1"/>
                </a:solidFill>
              </a:rPr>
              <a:t>sieht</a:t>
            </a:r>
            <a:r>
              <a:rPr lang="en-US" sz="1600" i="1" dirty="0">
                <a:solidFill>
                  <a:schemeClr val="dk1"/>
                </a:solidFill>
              </a:rPr>
              <a:t> der </a:t>
            </a:r>
            <a:r>
              <a:rPr lang="en-US" sz="1600" i="1" dirty="0" err="1">
                <a:solidFill>
                  <a:schemeClr val="dk1"/>
                </a:solidFill>
              </a:rPr>
              <a:t>klassische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Befund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aus</a:t>
            </a:r>
            <a:r>
              <a:rPr lang="en-US" sz="1600" i="1" dirty="0">
                <a:solidFill>
                  <a:schemeClr val="dk1"/>
                </a:solidFill>
              </a:rPr>
              <a:t>?</a:t>
            </a:r>
            <a:endParaRPr sz="16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600" dirty="0">
                <a:solidFill>
                  <a:schemeClr val="dk1"/>
                </a:solidFill>
              </a:rPr>
              <a:t>Ein Patient </a:t>
            </a:r>
            <a:r>
              <a:rPr lang="en-US" sz="1600" dirty="0" err="1">
                <a:solidFill>
                  <a:schemeClr val="dk1"/>
                </a:solidFill>
              </a:rPr>
              <a:t>mit</a:t>
            </a:r>
            <a:r>
              <a:rPr lang="en-US" sz="1600" dirty="0">
                <a:solidFill>
                  <a:schemeClr val="dk1"/>
                </a:solidFill>
              </a:rPr>
              <a:t> </a:t>
            </a:r>
            <a:r>
              <a:rPr lang="en-US" sz="1600" dirty="0" err="1">
                <a:solidFill>
                  <a:schemeClr val="dk1"/>
                </a:solidFill>
              </a:rPr>
              <a:t>einem</a:t>
            </a:r>
            <a:r>
              <a:rPr lang="en-US" sz="1600" dirty="0">
                <a:solidFill>
                  <a:schemeClr val="dk1"/>
                </a:solidFill>
              </a:rPr>
              <a:t> </a:t>
            </a:r>
            <a:r>
              <a:rPr lang="en-US" sz="1600" dirty="0" err="1">
                <a:solidFill>
                  <a:schemeClr val="dk1"/>
                </a:solidFill>
              </a:rPr>
              <a:t>scheinbar</a:t>
            </a:r>
            <a:r>
              <a:rPr lang="en-US" sz="1600" dirty="0">
                <a:solidFill>
                  <a:schemeClr val="dk1"/>
                </a:solidFill>
              </a:rPr>
              <a:t> </a:t>
            </a:r>
            <a:r>
              <a:rPr lang="en-US" sz="1600" dirty="0" err="1">
                <a:solidFill>
                  <a:schemeClr val="dk1"/>
                </a:solidFill>
              </a:rPr>
              <a:t>einseitigen</a:t>
            </a:r>
            <a:r>
              <a:rPr lang="en-US" sz="1600" dirty="0">
                <a:solidFill>
                  <a:schemeClr val="dk1"/>
                </a:solidFill>
              </a:rPr>
              <a:t> </a:t>
            </a:r>
            <a:r>
              <a:rPr lang="en-US" sz="1600" dirty="0">
                <a:solidFill>
                  <a:schemeClr val="dk1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21"/>
                  </a:ext>
                </a:extLst>
              </a:rPr>
              <a:t>POWG</a:t>
            </a:r>
            <a:r>
              <a:rPr lang="en-US" sz="1600" dirty="0">
                <a:solidFill>
                  <a:schemeClr val="dk1"/>
                </a:solidFill>
              </a:rPr>
              <a:t>.</a:t>
            </a:r>
            <a:endParaRPr sz="1600" i="1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16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600" i="1" dirty="0" err="1">
                <a:solidFill>
                  <a:schemeClr val="dk1"/>
                </a:solidFill>
              </a:rPr>
              <a:t>Gibt</a:t>
            </a:r>
            <a:r>
              <a:rPr lang="en-US" sz="1600" i="1" dirty="0">
                <a:solidFill>
                  <a:schemeClr val="dk1"/>
                </a:solidFill>
              </a:rPr>
              <a:t> es </a:t>
            </a:r>
            <a:r>
              <a:rPr lang="en-US" sz="1600" i="1" dirty="0" err="1">
                <a:solidFill>
                  <a:schemeClr val="dk1"/>
                </a:solidFill>
              </a:rPr>
              <a:t>eine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Korrelation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zwischen</a:t>
            </a:r>
            <a:r>
              <a:rPr lang="en-US" sz="1600" i="1" dirty="0">
                <a:solidFill>
                  <a:schemeClr val="dk1"/>
                </a:solidFill>
              </a:rPr>
              <a:t> dem </a:t>
            </a:r>
            <a:r>
              <a:rPr lang="en-US" sz="1600" i="1" dirty="0" err="1">
                <a:solidFill>
                  <a:schemeClr val="dk1"/>
                </a:solidFill>
              </a:rPr>
              <a:t>Ausmaß</a:t>
            </a:r>
            <a:r>
              <a:rPr lang="en-US" sz="1600" i="1" dirty="0">
                <a:solidFill>
                  <a:schemeClr val="dk1"/>
                </a:solidFill>
              </a:rPr>
              <a:t> der </a:t>
            </a:r>
            <a:r>
              <a:rPr lang="en-US" sz="1600" i="1" dirty="0" err="1">
                <a:solidFill>
                  <a:schemeClr val="dk1"/>
                </a:solidFill>
              </a:rPr>
              <a:t>Kammerwinkelrezession</a:t>
            </a:r>
            <a:r>
              <a:rPr lang="en-US" sz="1600" i="1" dirty="0">
                <a:solidFill>
                  <a:schemeClr val="dk1"/>
                </a:solidFill>
              </a:rPr>
              <a:t> und dem Risiko für die </a:t>
            </a:r>
            <a:r>
              <a:rPr lang="en-US" sz="1600" i="1" dirty="0" err="1">
                <a:solidFill>
                  <a:schemeClr val="dk1"/>
                </a:solidFill>
              </a:rPr>
              <a:t>Entwicklung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eines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Glaukoms</a:t>
            </a:r>
            <a:r>
              <a:rPr lang="en-US" sz="1600" i="1" dirty="0">
                <a:solidFill>
                  <a:schemeClr val="dk1"/>
                </a:solidFill>
              </a:rPr>
              <a:t>?</a:t>
            </a:r>
            <a:endParaRPr sz="1600" i="1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600" dirty="0">
                <a:solidFill>
                  <a:schemeClr val="dk1"/>
                </a:solidFill>
              </a:rPr>
              <a:t>Ja</a:t>
            </a:r>
            <a:endParaRPr sz="1600" i="1" dirty="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i="1" dirty="0" err="1">
                <a:solidFill>
                  <a:schemeClr val="dk1"/>
                </a:solidFill>
              </a:rPr>
              <a:t>Gibt</a:t>
            </a:r>
            <a:r>
              <a:rPr lang="en-US" sz="1600" i="1" dirty="0">
                <a:solidFill>
                  <a:schemeClr val="dk1"/>
                </a:solidFill>
              </a:rPr>
              <a:t> es </a:t>
            </a:r>
            <a:r>
              <a:rPr lang="en-US" sz="1600" i="1" dirty="0" err="1">
                <a:solidFill>
                  <a:schemeClr val="dk1"/>
                </a:solidFill>
              </a:rPr>
              <a:t>eine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Korrelation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zwischen</a:t>
            </a:r>
            <a:r>
              <a:rPr lang="en-US" sz="1600" i="1" dirty="0">
                <a:solidFill>
                  <a:schemeClr val="dk1"/>
                </a:solidFill>
              </a:rPr>
              <a:t> dem </a:t>
            </a:r>
            <a:r>
              <a:rPr lang="en-US" sz="1600" i="1" dirty="0" err="1">
                <a:solidFill>
                  <a:schemeClr val="dk1"/>
                </a:solidFill>
              </a:rPr>
              <a:t>Auftreten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eines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Kammerwinkelrezessionsglaukoms</a:t>
            </a:r>
            <a:r>
              <a:rPr lang="en-US" sz="1600" i="1" dirty="0">
                <a:solidFill>
                  <a:schemeClr val="dk1"/>
                </a:solidFill>
              </a:rPr>
              <a:t> in </a:t>
            </a:r>
            <a:r>
              <a:rPr lang="en-US" sz="1600" i="1" dirty="0" err="1">
                <a:solidFill>
                  <a:schemeClr val="dk1"/>
                </a:solidFill>
              </a:rPr>
              <a:t>einem</a:t>
            </a:r>
            <a:r>
              <a:rPr lang="en-US" sz="1600" i="1" dirty="0">
                <a:solidFill>
                  <a:schemeClr val="dk1"/>
                </a:solidFill>
              </a:rPr>
              <a:t> Auge und der </a:t>
            </a:r>
            <a:r>
              <a:rPr lang="en-US" sz="1600" i="1" dirty="0" err="1">
                <a:solidFill>
                  <a:schemeClr val="dk1"/>
                </a:solidFill>
              </a:rPr>
              <a:t>Entwicklung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eines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erhöhten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intraokularen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Drucks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im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kontralateralen</a:t>
            </a:r>
            <a:r>
              <a:rPr lang="en-US" sz="1600" i="1" dirty="0">
                <a:solidFill>
                  <a:schemeClr val="dk1"/>
                </a:solidFill>
              </a:rPr>
              <a:t> Auge?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p25"/>
          <p:cNvSpPr txBox="1">
            <a:spLocks noGrp="1"/>
          </p:cNvSpPr>
          <p:nvPr>
            <p:ph type="title"/>
          </p:nvPr>
        </p:nvSpPr>
        <p:spPr>
          <a:xfrm>
            <a:off x="457200" y="122238"/>
            <a:ext cx="7543800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Fragen und Antworten</a:t>
            </a:r>
            <a:endParaRPr/>
          </a:p>
        </p:txBody>
      </p:sp>
      <p:sp>
        <p:nvSpPr>
          <p:cNvPr id="482" name="Google Shape;482;p25"/>
          <p:cNvSpPr/>
          <p:nvPr/>
        </p:nvSpPr>
        <p:spPr>
          <a:xfrm>
            <a:off x="152400" y="1143000"/>
            <a:ext cx="8382000" cy="54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692150" lvl="0" indent="-347663" algn="l" rtl="0">
              <a:spcBef>
                <a:spcPts val="240"/>
              </a:spcBef>
              <a:spcAft>
                <a:spcPts val="0"/>
              </a:spcAft>
              <a:buNone/>
            </a:pPr>
            <a:r>
              <a:rPr lang="en-US" sz="2400" i="1" dirty="0">
                <a:solidFill>
                  <a:srgbClr val="0000FF"/>
                </a:solidFill>
              </a:rPr>
              <a:t>1) </a:t>
            </a:r>
            <a:r>
              <a:rPr lang="en-US" sz="2400" i="1" u="sng" dirty="0" err="1">
                <a:solidFill>
                  <a:srgbClr val="0000FF"/>
                </a:solidFill>
              </a:rPr>
              <a:t>Glaukom</a:t>
            </a:r>
            <a:r>
              <a:rPr lang="en-US" sz="2400" i="1" u="sng" dirty="0">
                <a:solidFill>
                  <a:srgbClr val="0000FF"/>
                </a:solidFill>
              </a:rPr>
              <a:t> </a:t>
            </a:r>
            <a:r>
              <a:rPr lang="en-US" sz="2400" i="1" u="sng" dirty="0" err="1">
                <a:solidFill>
                  <a:srgbClr val="0000FF"/>
                </a:solidFill>
              </a:rPr>
              <a:t>aufgrund</a:t>
            </a:r>
            <a:r>
              <a:rPr lang="en-US" sz="2400" i="1" u="sng" dirty="0">
                <a:solidFill>
                  <a:srgbClr val="0000FF"/>
                </a:solidFill>
              </a:rPr>
              <a:t> </a:t>
            </a:r>
            <a:r>
              <a:rPr lang="en-US" sz="2400" i="1" u="sng" dirty="0" err="1">
                <a:solidFill>
                  <a:srgbClr val="0000FF"/>
                </a:solidFill>
              </a:rPr>
              <a:t>einer</a:t>
            </a:r>
            <a:r>
              <a:rPr lang="en-US" sz="2400" i="1" u="sng" dirty="0">
                <a:solidFill>
                  <a:srgbClr val="0000FF"/>
                </a:solidFill>
              </a:rPr>
              <a:t> </a:t>
            </a:r>
            <a:r>
              <a:rPr lang="en-US" sz="2400" i="1" u="sng" dirty="0" err="1">
                <a:solidFill>
                  <a:srgbClr val="0000FF"/>
                </a:solidFill>
              </a:rPr>
              <a:t>Kammerwinkelrezession</a:t>
            </a:r>
            <a:endParaRPr sz="2400" b="0" i="0" u="sng" strike="noStrike" cap="none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3" name="Google Shape;483;p25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25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4" name="Google Shape;484;p25"/>
          <p:cNvSpPr txBox="1"/>
          <p:nvPr/>
        </p:nvSpPr>
        <p:spPr>
          <a:xfrm>
            <a:off x="3193994" y="182217"/>
            <a:ext cx="2756011" cy="400110"/>
          </a:xfrm>
          <a:prstGeom prst="rect">
            <a:avLst/>
          </a:prstGeom>
          <a:solidFill>
            <a:srgbClr val="FEFF83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Der angehobene Kammerwinkel</a:t>
            </a:r>
            <a:endParaRPr/>
          </a:p>
        </p:txBody>
      </p:sp>
      <p:sp>
        <p:nvSpPr>
          <p:cNvPr id="485" name="Google Shape;485;p25"/>
          <p:cNvSpPr/>
          <p:nvPr/>
        </p:nvSpPr>
        <p:spPr>
          <a:xfrm>
            <a:off x="297800" y="2309700"/>
            <a:ext cx="609600" cy="45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6" name="Google Shape;486;p25"/>
          <p:cNvSpPr txBox="1"/>
          <p:nvPr/>
        </p:nvSpPr>
        <p:spPr>
          <a:xfrm>
            <a:off x="1219200" y="2133600"/>
            <a:ext cx="7543800" cy="3965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600" i="1" dirty="0">
                <a:solidFill>
                  <a:schemeClr val="dk1"/>
                </a:solidFill>
              </a:rPr>
              <a:t>In </a:t>
            </a:r>
            <a:r>
              <a:rPr lang="en-US" sz="1600" i="1" dirty="0" err="1">
                <a:solidFill>
                  <a:schemeClr val="dk1"/>
                </a:solidFill>
              </a:rPr>
              <a:t>welchem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zeitlichen</a:t>
            </a:r>
            <a:r>
              <a:rPr lang="en-US" sz="1600" i="1" dirty="0">
                <a:solidFill>
                  <a:schemeClr val="dk1"/>
                </a:solidFill>
              </a:rPr>
              <a:t> Abstand </a:t>
            </a:r>
            <a:r>
              <a:rPr lang="en-US" sz="1600" i="1" dirty="0" err="1">
                <a:solidFill>
                  <a:schemeClr val="dk1"/>
                </a:solidFill>
              </a:rPr>
              <a:t>zum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auslösenden</a:t>
            </a:r>
            <a:r>
              <a:rPr lang="en-US" sz="1600" i="1" dirty="0">
                <a:solidFill>
                  <a:schemeClr val="dk1"/>
                </a:solidFill>
              </a:rPr>
              <a:t> Trauma </a:t>
            </a:r>
            <a:r>
              <a:rPr lang="en-US" sz="1600" i="1" dirty="0" err="1">
                <a:solidFill>
                  <a:schemeClr val="dk1"/>
                </a:solidFill>
              </a:rPr>
              <a:t>entwickelt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sich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typischerweise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ein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Kammerwinkelrezessionsglaukom</a:t>
            </a:r>
            <a:r>
              <a:rPr lang="en-US" sz="1600" i="1" dirty="0">
                <a:solidFill>
                  <a:schemeClr val="dk1"/>
                </a:solidFill>
              </a:rPr>
              <a:t>?</a:t>
            </a:r>
            <a:endParaRPr sz="16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600" dirty="0">
                <a:solidFill>
                  <a:schemeClr val="dk1"/>
                </a:solidFill>
              </a:rPr>
              <a:t>Es </a:t>
            </a:r>
            <a:r>
              <a:rPr lang="en-US" sz="1600" dirty="0" err="1">
                <a:solidFill>
                  <a:schemeClr val="dk1"/>
                </a:solidFill>
              </a:rPr>
              <a:t>kann</a:t>
            </a:r>
            <a:r>
              <a:rPr lang="en-US" sz="1600" dirty="0">
                <a:solidFill>
                  <a:schemeClr val="dk1"/>
                </a:solidFill>
              </a:rPr>
              <a:t> </a:t>
            </a:r>
            <a:r>
              <a:rPr lang="en-US" sz="1600" dirty="0" err="1">
                <a:solidFill>
                  <a:schemeClr val="dk1"/>
                </a:solidFill>
              </a:rPr>
              <a:t>unmittelbar</a:t>
            </a:r>
            <a:r>
              <a:rPr lang="en-US" sz="1600" dirty="0">
                <a:solidFill>
                  <a:schemeClr val="dk1"/>
                </a:solidFill>
              </a:rPr>
              <a:t> </a:t>
            </a:r>
            <a:r>
              <a:rPr lang="en-US" sz="1600" dirty="0" err="1">
                <a:solidFill>
                  <a:schemeClr val="dk1"/>
                </a:solidFill>
              </a:rPr>
              <a:t>eintreten</a:t>
            </a:r>
            <a:r>
              <a:rPr lang="en-US" sz="1600" dirty="0">
                <a:solidFill>
                  <a:schemeClr val="dk1"/>
                </a:solidFill>
              </a:rPr>
              <a:t> </a:t>
            </a:r>
            <a:r>
              <a:rPr lang="en-US" sz="1600" dirty="0" err="1">
                <a:solidFill>
                  <a:schemeClr val="dk1"/>
                </a:solidFill>
              </a:rPr>
              <a:t>oder</a:t>
            </a:r>
            <a:r>
              <a:rPr lang="en-US" sz="1600" dirty="0">
                <a:solidFill>
                  <a:schemeClr val="dk1"/>
                </a:solidFill>
              </a:rPr>
              <a:t> </a:t>
            </a:r>
            <a:r>
              <a:rPr lang="en-US" sz="1600" dirty="0" err="1">
                <a:solidFill>
                  <a:schemeClr val="dk1"/>
                </a:solidFill>
              </a:rPr>
              <a:t>sich</a:t>
            </a:r>
            <a:r>
              <a:rPr lang="en-US" sz="1600" dirty="0">
                <a:solidFill>
                  <a:schemeClr val="dk1"/>
                </a:solidFill>
              </a:rPr>
              <a:t> </a:t>
            </a:r>
            <a:r>
              <a:rPr lang="en-US" sz="1600" dirty="0" err="1">
                <a:solidFill>
                  <a:schemeClr val="dk1"/>
                </a:solidFill>
              </a:rPr>
              <a:t>nach</a:t>
            </a:r>
            <a:r>
              <a:rPr lang="en-US" sz="1600" dirty="0">
                <a:solidFill>
                  <a:schemeClr val="dk1"/>
                </a:solidFill>
              </a:rPr>
              <a:t> </a:t>
            </a:r>
            <a:r>
              <a:rPr lang="en-US" sz="1600" dirty="0" err="1">
                <a:solidFill>
                  <a:schemeClr val="dk1"/>
                </a:solidFill>
              </a:rPr>
              <a:t>Monaten</a:t>
            </a:r>
            <a:r>
              <a:rPr lang="en-US" sz="1600" dirty="0">
                <a:solidFill>
                  <a:schemeClr val="dk1"/>
                </a:solidFill>
              </a:rPr>
              <a:t> bis Jahren </a:t>
            </a:r>
            <a:r>
              <a:rPr lang="en-US" sz="1600" dirty="0" err="1">
                <a:solidFill>
                  <a:schemeClr val="dk1"/>
                </a:solidFill>
              </a:rPr>
              <a:t>entwickeln</a:t>
            </a:r>
            <a:r>
              <a:rPr lang="en-US" sz="1600" dirty="0">
                <a:solidFill>
                  <a:schemeClr val="dk1"/>
                </a:solidFill>
              </a:rPr>
              <a:t>.</a:t>
            </a:r>
            <a:endParaRPr sz="1600" i="1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16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600" i="1" dirty="0">
                <a:solidFill>
                  <a:schemeClr val="dk1"/>
                </a:solidFill>
              </a:rPr>
              <a:t>Wie </a:t>
            </a:r>
            <a:r>
              <a:rPr lang="en-US" sz="1600" i="1" dirty="0" err="1">
                <a:solidFill>
                  <a:schemeClr val="dk1"/>
                </a:solidFill>
              </a:rPr>
              <a:t>sieht</a:t>
            </a:r>
            <a:r>
              <a:rPr lang="en-US" sz="1600" i="1" dirty="0">
                <a:solidFill>
                  <a:schemeClr val="dk1"/>
                </a:solidFill>
              </a:rPr>
              <a:t> der </a:t>
            </a:r>
            <a:r>
              <a:rPr lang="en-US" sz="1600" i="1" dirty="0" err="1">
                <a:solidFill>
                  <a:schemeClr val="dk1"/>
                </a:solidFill>
              </a:rPr>
              <a:t>klassische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Befund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aus</a:t>
            </a:r>
            <a:r>
              <a:rPr lang="en-US" sz="1600" i="1" dirty="0">
                <a:solidFill>
                  <a:schemeClr val="dk1"/>
                </a:solidFill>
              </a:rPr>
              <a:t>?</a:t>
            </a:r>
            <a:endParaRPr sz="16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600" dirty="0">
                <a:solidFill>
                  <a:schemeClr val="dk1"/>
                </a:solidFill>
              </a:rPr>
              <a:t>Ein Patient </a:t>
            </a:r>
            <a:r>
              <a:rPr lang="en-US" sz="1600" dirty="0" err="1">
                <a:solidFill>
                  <a:schemeClr val="dk1"/>
                </a:solidFill>
              </a:rPr>
              <a:t>mit</a:t>
            </a:r>
            <a:r>
              <a:rPr lang="en-US" sz="1600" dirty="0">
                <a:solidFill>
                  <a:schemeClr val="dk1"/>
                </a:solidFill>
              </a:rPr>
              <a:t> </a:t>
            </a:r>
            <a:r>
              <a:rPr lang="en-US" sz="1600" dirty="0" err="1">
                <a:solidFill>
                  <a:schemeClr val="dk1"/>
                </a:solidFill>
              </a:rPr>
              <a:t>einem</a:t>
            </a:r>
            <a:r>
              <a:rPr lang="en-US" sz="1600" dirty="0">
                <a:solidFill>
                  <a:schemeClr val="dk1"/>
                </a:solidFill>
              </a:rPr>
              <a:t> </a:t>
            </a:r>
            <a:r>
              <a:rPr lang="en-US" sz="1600" dirty="0" err="1">
                <a:solidFill>
                  <a:schemeClr val="dk1"/>
                </a:solidFill>
              </a:rPr>
              <a:t>scheinbar</a:t>
            </a:r>
            <a:r>
              <a:rPr lang="en-US" sz="1600" dirty="0">
                <a:solidFill>
                  <a:schemeClr val="dk1"/>
                </a:solidFill>
              </a:rPr>
              <a:t> </a:t>
            </a:r>
            <a:r>
              <a:rPr lang="en-US" sz="1600" dirty="0" err="1">
                <a:solidFill>
                  <a:schemeClr val="dk1"/>
                </a:solidFill>
              </a:rPr>
              <a:t>einseitigen</a:t>
            </a:r>
            <a:r>
              <a:rPr lang="en-US" sz="1600" dirty="0">
                <a:solidFill>
                  <a:schemeClr val="dk1"/>
                </a:solidFill>
              </a:rPr>
              <a:t> </a:t>
            </a:r>
            <a:r>
              <a:rPr lang="en-US" sz="1600" dirty="0">
                <a:solidFill>
                  <a:schemeClr val="dk1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23"/>
                  </a:ext>
                </a:extLst>
              </a:rPr>
              <a:t>POWG</a:t>
            </a:r>
            <a:r>
              <a:rPr lang="en-US" sz="1600" dirty="0">
                <a:solidFill>
                  <a:schemeClr val="dk1"/>
                </a:solidFill>
              </a:rPr>
              <a:t>.</a:t>
            </a:r>
            <a:endParaRPr sz="1600" i="1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16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600" i="1" dirty="0" err="1">
                <a:solidFill>
                  <a:schemeClr val="dk1"/>
                </a:solidFill>
              </a:rPr>
              <a:t>Gibt</a:t>
            </a:r>
            <a:r>
              <a:rPr lang="en-US" sz="1600" i="1" dirty="0">
                <a:solidFill>
                  <a:schemeClr val="dk1"/>
                </a:solidFill>
              </a:rPr>
              <a:t> es </a:t>
            </a:r>
            <a:r>
              <a:rPr lang="en-US" sz="1600" i="1" dirty="0" err="1">
                <a:solidFill>
                  <a:schemeClr val="dk1"/>
                </a:solidFill>
              </a:rPr>
              <a:t>eine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Korrelation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zwischen</a:t>
            </a:r>
            <a:r>
              <a:rPr lang="en-US" sz="1600" i="1" dirty="0">
                <a:solidFill>
                  <a:schemeClr val="dk1"/>
                </a:solidFill>
              </a:rPr>
              <a:t> dem </a:t>
            </a:r>
            <a:r>
              <a:rPr lang="en-US" sz="1600" i="1" dirty="0" err="1">
                <a:solidFill>
                  <a:schemeClr val="dk1"/>
                </a:solidFill>
              </a:rPr>
              <a:t>Ausmaß</a:t>
            </a:r>
            <a:r>
              <a:rPr lang="en-US" sz="1600" i="1" dirty="0">
                <a:solidFill>
                  <a:schemeClr val="dk1"/>
                </a:solidFill>
              </a:rPr>
              <a:t> der </a:t>
            </a:r>
            <a:r>
              <a:rPr lang="en-US" sz="1600" i="1" dirty="0" err="1">
                <a:solidFill>
                  <a:schemeClr val="dk1"/>
                </a:solidFill>
              </a:rPr>
              <a:t>Kammerwinkelrezession</a:t>
            </a:r>
            <a:r>
              <a:rPr lang="en-US" sz="1600" i="1" dirty="0">
                <a:solidFill>
                  <a:schemeClr val="dk1"/>
                </a:solidFill>
              </a:rPr>
              <a:t> und dem Risiko für die </a:t>
            </a:r>
            <a:r>
              <a:rPr lang="en-US" sz="1600" i="1" dirty="0" err="1">
                <a:solidFill>
                  <a:schemeClr val="dk1"/>
                </a:solidFill>
              </a:rPr>
              <a:t>Entwicklung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eines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Glaukoms</a:t>
            </a:r>
            <a:r>
              <a:rPr lang="en-US" sz="1600" i="1" dirty="0">
                <a:solidFill>
                  <a:schemeClr val="dk1"/>
                </a:solidFill>
              </a:rPr>
              <a:t>?</a:t>
            </a:r>
            <a:endParaRPr sz="1600" i="1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600" dirty="0">
                <a:solidFill>
                  <a:schemeClr val="dk1"/>
                </a:solidFill>
              </a:rPr>
              <a:t>Ja</a:t>
            </a:r>
            <a:endParaRPr sz="1600" i="1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16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600" i="1" dirty="0" err="1">
                <a:solidFill>
                  <a:schemeClr val="dk1"/>
                </a:solidFill>
              </a:rPr>
              <a:t>Gibt</a:t>
            </a:r>
            <a:r>
              <a:rPr lang="en-US" sz="1600" i="1" dirty="0">
                <a:solidFill>
                  <a:schemeClr val="dk1"/>
                </a:solidFill>
              </a:rPr>
              <a:t> es </a:t>
            </a:r>
            <a:r>
              <a:rPr lang="en-US" sz="1600" i="1" dirty="0" err="1">
                <a:solidFill>
                  <a:schemeClr val="dk1"/>
                </a:solidFill>
              </a:rPr>
              <a:t>eine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Korrelation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zwischen</a:t>
            </a:r>
            <a:r>
              <a:rPr lang="en-US" sz="1600" i="1" dirty="0">
                <a:solidFill>
                  <a:schemeClr val="dk1"/>
                </a:solidFill>
              </a:rPr>
              <a:t> dem </a:t>
            </a:r>
            <a:r>
              <a:rPr lang="en-US" sz="1600" i="1" dirty="0" err="1">
                <a:solidFill>
                  <a:schemeClr val="dk1"/>
                </a:solidFill>
              </a:rPr>
              <a:t>Auftreten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eines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Kammerwinkelrezessionsglaukoms</a:t>
            </a:r>
            <a:r>
              <a:rPr lang="en-US" sz="1600" i="1" dirty="0">
                <a:solidFill>
                  <a:schemeClr val="dk1"/>
                </a:solidFill>
              </a:rPr>
              <a:t> in </a:t>
            </a:r>
            <a:r>
              <a:rPr lang="en-US" sz="1600" i="1" dirty="0" err="1">
                <a:solidFill>
                  <a:schemeClr val="dk1"/>
                </a:solidFill>
              </a:rPr>
              <a:t>einem</a:t>
            </a:r>
            <a:r>
              <a:rPr lang="en-US" sz="1600" i="1" dirty="0">
                <a:solidFill>
                  <a:schemeClr val="dk1"/>
                </a:solidFill>
              </a:rPr>
              <a:t> Auge und der </a:t>
            </a:r>
            <a:r>
              <a:rPr lang="en-US" sz="1600" i="1" dirty="0" err="1">
                <a:solidFill>
                  <a:schemeClr val="dk1"/>
                </a:solidFill>
              </a:rPr>
              <a:t>Entwicklung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eines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erhöhten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intraokularen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Drucks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im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kontralateralen</a:t>
            </a:r>
            <a:r>
              <a:rPr lang="en-US" sz="1600" i="1" dirty="0">
                <a:solidFill>
                  <a:schemeClr val="dk1"/>
                </a:solidFill>
              </a:rPr>
              <a:t> Auge?</a:t>
            </a:r>
            <a:endParaRPr sz="1600" i="1" dirty="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chemeClr val="dk1"/>
                </a:solidFill>
              </a:rPr>
              <a:t>Ja – </a:t>
            </a:r>
            <a:r>
              <a:rPr lang="en-US" sz="1600" dirty="0" err="1">
                <a:solidFill>
                  <a:schemeClr val="dk1"/>
                </a:solidFill>
              </a:rPr>
              <a:t>ein</a:t>
            </a:r>
            <a:r>
              <a:rPr lang="en-US" sz="1600" dirty="0">
                <a:solidFill>
                  <a:schemeClr val="dk1"/>
                </a:solidFill>
              </a:rPr>
              <a:t> </a:t>
            </a:r>
            <a:r>
              <a:rPr lang="en-US" sz="1600" dirty="0" err="1">
                <a:solidFill>
                  <a:schemeClr val="dk1"/>
                </a:solidFill>
              </a:rPr>
              <a:t>erhöhter</a:t>
            </a:r>
            <a:r>
              <a:rPr lang="en-US" sz="1600" dirty="0">
                <a:solidFill>
                  <a:schemeClr val="dk1"/>
                </a:solidFill>
              </a:rPr>
              <a:t> </a:t>
            </a:r>
            <a:r>
              <a:rPr lang="en-US" sz="1600" dirty="0" err="1">
                <a:solidFill>
                  <a:schemeClr val="dk1"/>
                </a:solidFill>
              </a:rPr>
              <a:t>Augeninnendruck</a:t>
            </a:r>
            <a:r>
              <a:rPr lang="en-US" sz="1600" dirty="0">
                <a:solidFill>
                  <a:schemeClr val="dk1"/>
                </a:solidFill>
              </a:rPr>
              <a:t> </a:t>
            </a:r>
            <a:r>
              <a:rPr lang="en-US" sz="1600" dirty="0" err="1">
                <a:solidFill>
                  <a:schemeClr val="dk1"/>
                </a:solidFill>
              </a:rPr>
              <a:t>kann</a:t>
            </a:r>
            <a:r>
              <a:rPr lang="en-US" sz="1600" dirty="0">
                <a:solidFill>
                  <a:schemeClr val="dk1"/>
                </a:solidFill>
              </a:rPr>
              <a:t> </a:t>
            </a:r>
            <a:r>
              <a:rPr lang="en-US" sz="1600" dirty="0" err="1">
                <a:solidFill>
                  <a:schemeClr val="dk1"/>
                </a:solidFill>
              </a:rPr>
              <a:t>im</a:t>
            </a:r>
            <a:r>
              <a:rPr lang="en-US" sz="1600" dirty="0">
                <a:solidFill>
                  <a:schemeClr val="dk1"/>
                </a:solidFill>
              </a:rPr>
              <a:t> </a:t>
            </a:r>
            <a:r>
              <a:rPr lang="en-US" sz="1600" dirty="0" err="1">
                <a:solidFill>
                  <a:schemeClr val="dk1"/>
                </a:solidFill>
              </a:rPr>
              <a:t>Partnerauge</a:t>
            </a:r>
            <a:r>
              <a:rPr lang="en-US" sz="1600" dirty="0">
                <a:solidFill>
                  <a:schemeClr val="dk1"/>
                </a:solidFill>
              </a:rPr>
              <a:t> in bis </a:t>
            </a:r>
            <a:r>
              <a:rPr lang="en-US" sz="1600" dirty="0" err="1">
                <a:solidFill>
                  <a:schemeClr val="dk1"/>
                </a:solidFill>
              </a:rPr>
              <a:t>zu</a:t>
            </a:r>
            <a:r>
              <a:rPr lang="en-US" sz="1600" dirty="0">
                <a:solidFill>
                  <a:schemeClr val="dk1"/>
                </a:solidFill>
              </a:rPr>
              <a:t> 50 % der </a:t>
            </a:r>
            <a:r>
              <a:rPr lang="en-US" sz="1600" dirty="0" err="1">
                <a:solidFill>
                  <a:schemeClr val="dk1"/>
                </a:solidFill>
              </a:rPr>
              <a:t>Fälle</a:t>
            </a:r>
            <a:r>
              <a:rPr lang="en-US" sz="1600" dirty="0">
                <a:solidFill>
                  <a:schemeClr val="dk1"/>
                </a:solidFill>
              </a:rPr>
              <a:t> </a:t>
            </a:r>
            <a:r>
              <a:rPr lang="en-US" sz="1600" dirty="0" err="1">
                <a:solidFill>
                  <a:schemeClr val="dk1"/>
                </a:solidFill>
              </a:rPr>
              <a:t>auftreten</a:t>
            </a:r>
            <a:r>
              <a:rPr lang="en-US" sz="1600" dirty="0">
                <a:solidFill>
                  <a:schemeClr val="dk1"/>
                </a:solidFill>
              </a:rPr>
              <a:t>.</a:t>
            </a:r>
            <a:endParaRPr sz="1600" dirty="0"/>
          </a:p>
        </p:txBody>
      </p:sp>
      <p:sp>
        <p:nvSpPr>
          <p:cNvPr id="487" name="Google Shape;487;p25"/>
          <p:cNvSpPr/>
          <p:nvPr/>
        </p:nvSpPr>
        <p:spPr>
          <a:xfrm>
            <a:off x="7209621" y="5589683"/>
            <a:ext cx="457200" cy="228600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9494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p26"/>
          <p:cNvSpPr txBox="1">
            <a:spLocks noGrp="1"/>
          </p:cNvSpPr>
          <p:nvPr>
            <p:ph type="title"/>
          </p:nvPr>
        </p:nvSpPr>
        <p:spPr>
          <a:xfrm>
            <a:off x="457200" y="122238"/>
            <a:ext cx="7543800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A</a:t>
            </a:r>
            <a:endParaRPr/>
          </a:p>
        </p:txBody>
      </p:sp>
      <p:sp>
        <p:nvSpPr>
          <p:cNvPr id="494" name="Google Shape;494;p26"/>
          <p:cNvSpPr/>
          <p:nvPr/>
        </p:nvSpPr>
        <p:spPr>
          <a:xfrm>
            <a:off x="152400" y="1143000"/>
            <a:ext cx="8382000" cy="54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692150" lvl="0" indent="-347663" algn="l" rtl="0">
              <a:spcBef>
                <a:spcPts val="240"/>
              </a:spcBef>
              <a:spcAft>
                <a:spcPts val="0"/>
              </a:spcAft>
              <a:buNone/>
            </a:pPr>
            <a:r>
              <a:rPr lang="en-US" sz="2400" i="1" dirty="0">
                <a:solidFill>
                  <a:srgbClr val="0000FF"/>
                </a:solidFill>
              </a:rPr>
              <a:t>1) </a:t>
            </a:r>
            <a:r>
              <a:rPr lang="en-US" sz="2400" i="1" u="sng" dirty="0" err="1">
                <a:solidFill>
                  <a:srgbClr val="0000FF"/>
                </a:solidFill>
              </a:rPr>
              <a:t>Glaukom</a:t>
            </a:r>
            <a:r>
              <a:rPr lang="en-US" sz="2400" i="1" u="sng" dirty="0">
                <a:solidFill>
                  <a:srgbClr val="0000FF"/>
                </a:solidFill>
              </a:rPr>
              <a:t> </a:t>
            </a:r>
            <a:r>
              <a:rPr lang="en-US" sz="2400" i="1" u="sng" dirty="0" err="1">
                <a:solidFill>
                  <a:srgbClr val="0000FF"/>
                </a:solidFill>
              </a:rPr>
              <a:t>aufgrund</a:t>
            </a:r>
            <a:r>
              <a:rPr lang="en-US" sz="2400" i="1" u="sng" dirty="0">
                <a:solidFill>
                  <a:srgbClr val="0000FF"/>
                </a:solidFill>
              </a:rPr>
              <a:t> </a:t>
            </a:r>
            <a:r>
              <a:rPr lang="en-US" sz="2400" i="1" u="sng" dirty="0" err="1">
                <a:solidFill>
                  <a:srgbClr val="0000FF"/>
                </a:solidFill>
              </a:rPr>
              <a:t>einer</a:t>
            </a:r>
            <a:r>
              <a:rPr lang="en-US" sz="2400" i="1" u="sng" dirty="0">
                <a:solidFill>
                  <a:srgbClr val="0000FF"/>
                </a:solidFill>
              </a:rPr>
              <a:t> </a:t>
            </a:r>
            <a:r>
              <a:rPr lang="en-US" sz="2400" i="1" u="sng" dirty="0" err="1">
                <a:solidFill>
                  <a:srgbClr val="0000FF"/>
                </a:solidFill>
              </a:rPr>
              <a:t>Kammerwinkelrezession</a:t>
            </a:r>
            <a:endParaRPr sz="2400" b="0" i="0" u="sng" strike="noStrike" cap="none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5" name="Google Shape;495;p26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26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6" name="Google Shape;496;p26"/>
          <p:cNvSpPr txBox="1"/>
          <p:nvPr/>
        </p:nvSpPr>
        <p:spPr>
          <a:xfrm>
            <a:off x="3193994" y="182217"/>
            <a:ext cx="2756011" cy="400110"/>
          </a:xfrm>
          <a:prstGeom prst="rect">
            <a:avLst/>
          </a:prstGeom>
          <a:solidFill>
            <a:srgbClr val="FEFF83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Der angehobene Kammerwinkel</a:t>
            </a:r>
            <a:endParaRPr/>
          </a:p>
        </p:txBody>
      </p:sp>
      <p:sp>
        <p:nvSpPr>
          <p:cNvPr id="497" name="Google Shape;497;p26"/>
          <p:cNvSpPr/>
          <p:nvPr/>
        </p:nvSpPr>
        <p:spPr>
          <a:xfrm>
            <a:off x="285675" y="2133600"/>
            <a:ext cx="609600" cy="45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8" name="Google Shape;498;p26"/>
          <p:cNvSpPr txBox="1"/>
          <p:nvPr/>
        </p:nvSpPr>
        <p:spPr>
          <a:xfrm>
            <a:off x="1219200" y="2133600"/>
            <a:ext cx="7543800" cy="3965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600" i="1" dirty="0">
                <a:solidFill>
                  <a:schemeClr val="dk1"/>
                </a:solidFill>
              </a:rPr>
              <a:t>In </a:t>
            </a:r>
            <a:r>
              <a:rPr lang="en-US" sz="1600" i="1" dirty="0" err="1">
                <a:solidFill>
                  <a:schemeClr val="dk1"/>
                </a:solidFill>
              </a:rPr>
              <a:t>welchem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zeitlichen</a:t>
            </a:r>
            <a:r>
              <a:rPr lang="en-US" sz="1600" i="1" dirty="0">
                <a:solidFill>
                  <a:schemeClr val="dk1"/>
                </a:solidFill>
              </a:rPr>
              <a:t> Abstand </a:t>
            </a:r>
            <a:r>
              <a:rPr lang="en-US" sz="1600" i="1" dirty="0" err="1">
                <a:solidFill>
                  <a:schemeClr val="dk1"/>
                </a:solidFill>
              </a:rPr>
              <a:t>zum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auslösenden</a:t>
            </a:r>
            <a:r>
              <a:rPr lang="en-US" sz="1600" i="1" dirty="0">
                <a:solidFill>
                  <a:schemeClr val="dk1"/>
                </a:solidFill>
              </a:rPr>
              <a:t> Trauma </a:t>
            </a:r>
            <a:r>
              <a:rPr lang="en-US" sz="1600" i="1" dirty="0" err="1">
                <a:solidFill>
                  <a:schemeClr val="dk1"/>
                </a:solidFill>
              </a:rPr>
              <a:t>entwickelt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sich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typischerweise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ein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Kammerwinkelrezessionsglaukom</a:t>
            </a:r>
            <a:r>
              <a:rPr lang="en-US" sz="1600" i="1" dirty="0">
                <a:solidFill>
                  <a:schemeClr val="dk1"/>
                </a:solidFill>
              </a:rPr>
              <a:t>?</a:t>
            </a:r>
            <a:endParaRPr sz="16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600" dirty="0">
                <a:solidFill>
                  <a:schemeClr val="dk1"/>
                </a:solidFill>
              </a:rPr>
              <a:t>Es </a:t>
            </a:r>
            <a:r>
              <a:rPr lang="en-US" sz="1600" dirty="0" err="1">
                <a:solidFill>
                  <a:schemeClr val="dk1"/>
                </a:solidFill>
              </a:rPr>
              <a:t>kann</a:t>
            </a:r>
            <a:r>
              <a:rPr lang="en-US" sz="1600" dirty="0">
                <a:solidFill>
                  <a:schemeClr val="dk1"/>
                </a:solidFill>
              </a:rPr>
              <a:t> </a:t>
            </a:r>
            <a:r>
              <a:rPr lang="en-US" sz="1600" dirty="0" err="1">
                <a:solidFill>
                  <a:schemeClr val="dk1"/>
                </a:solidFill>
              </a:rPr>
              <a:t>unmittelbar</a:t>
            </a:r>
            <a:r>
              <a:rPr lang="en-US" sz="1600" dirty="0">
                <a:solidFill>
                  <a:schemeClr val="dk1"/>
                </a:solidFill>
              </a:rPr>
              <a:t> </a:t>
            </a:r>
            <a:r>
              <a:rPr lang="en-US" sz="1600" dirty="0" err="1">
                <a:solidFill>
                  <a:schemeClr val="dk1"/>
                </a:solidFill>
              </a:rPr>
              <a:t>eintreten</a:t>
            </a:r>
            <a:r>
              <a:rPr lang="en-US" sz="1600" dirty="0">
                <a:solidFill>
                  <a:schemeClr val="dk1"/>
                </a:solidFill>
              </a:rPr>
              <a:t> </a:t>
            </a:r>
            <a:r>
              <a:rPr lang="en-US" sz="1600" dirty="0" err="1">
                <a:solidFill>
                  <a:schemeClr val="dk1"/>
                </a:solidFill>
              </a:rPr>
              <a:t>oder</a:t>
            </a:r>
            <a:r>
              <a:rPr lang="en-US" sz="1600" dirty="0">
                <a:solidFill>
                  <a:schemeClr val="dk1"/>
                </a:solidFill>
              </a:rPr>
              <a:t> </a:t>
            </a:r>
            <a:r>
              <a:rPr lang="en-US" sz="1600" dirty="0" err="1">
                <a:solidFill>
                  <a:schemeClr val="dk1"/>
                </a:solidFill>
              </a:rPr>
              <a:t>sich</a:t>
            </a:r>
            <a:r>
              <a:rPr lang="en-US" sz="1600" dirty="0">
                <a:solidFill>
                  <a:schemeClr val="dk1"/>
                </a:solidFill>
              </a:rPr>
              <a:t> </a:t>
            </a:r>
            <a:r>
              <a:rPr lang="en-US" sz="1600" dirty="0" err="1">
                <a:solidFill>
                  <a:schemeClr val="dk1"/>
                </a:solidFill>
              </a:rPr>
              <a:t>nach</a:t>
            </a:r>
            <a:r>
              <a:rPr lang="en-US" sz="1600" dirty="0">
                <a:solidFill>
                  <a:schemeClr val="dk1"/>
                </a:solidFill>
              </a:rPr>
              <a:t> </a:t>
            </a:r>
            <a:r>
              <a:rPr lang="en-US" sz="1600" dirty="0" err="1">
                <a:solidFill>
                  <a:schemeClr val="dk1"/>
                </a:solidFill>
              </a:rPr>
              <a:t>Monaten</a:t>
            </a:r>
            <a:r>
              <a:rPr lang="en-US" sz="1600" dirty="0">
                <a:solidFill>
                  <a:schemeClr val="dk1"/>
                </a:solidFill>
              </a:rPr>
              <a:t> bis Jahren </a:t>
            </a:r>
            <a:r>
              <a:rPr lang="en-US" sz="1600" dirty="0" err="1">
                <a:solidFill>
                  <a:schemeClr val="dk1"/>
                </a:solidFill>
              </a:rPr>
              <a:t>entwickeln</a:t>
            </a:r>
            <a:r>
              <a:rPr lang="en-US" sz="1600" dirty="0">
                <a:solidFill>
                  <a:schemeClr val="dk1"/>
                </a:solidFill>
              </a:rPr>
              <a:t>.</a:t>
            </a:r>
            <a:endParaRPr sz="1600" i="1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16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600" i="1" dirty="0">
                <a:solidFill>
                  <a:schemeClr val="dk1"/>
                </a:solidFill>
              </a:rPr>
              <a:t>Wie </a:t>
            </a:r>
            <a:r>
              <a:rPr lang="en-US" sz="1600" i="1" dirty="0" err="1">
                <a:solidFill>
                  <a:schemeClr val="dk1"/>
                </a:solidFill>
              </a:rPr>
              <a:t>sieht</a:t>
            </a:r>
            <a:r>
              <a:rPr lang="en-US" sz="1600" i="1" dirty="0">
                <a:solidFill>
                  <a:schemeClr val="dk1"/>
                </a:solidFill>
              </a:rPr>
              <a:t> der </a:t>
            </a:r>
            <a:r>
              <a:rPr lang="en-US" sz="1600" i="1" dirty="0" err="1">
                <a:solidFill>
                  <a:schemeClr val="dk1"/>
                </a:solidFill>
              </a:rPr>
              <a:t>klassische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Befund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aus</a:t>
            </a:r>
            <a:r>
              <a:rPr lang="en-US" sz="1600" i="1" dirty="0">
                <a:solidFill>
                  <a:schemeClr val="dk1"/>
                </a:solidFill>
              </a:rPr>
              <a:t>?</a:t>
            </a:r>
            <a:endParaRPr sz="16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600" dirty="0">
                <a:solidFill>
                  <a:schemeClr val="dk1"/>
                </a:solidFill>
              </a:rPr>
              <a:t>Ein Patient </a:t>
            </a:r>
            <a:r>
              <a:rPr lang="en-US" sz="1600" dirty="0" err="1">
                <a:solidFill>
                  <a:schemeClr val="dk1"/>
                </a:solidFill>
              </a:rPr>
              <a:t>mit</a:t>
            </a:r>
            <a:r>
              <a:rPr lang="en-US" sz="1600" dirty="0">
                <a:solidFill>
                  <a:schemeClr val="dk1"/>
                </a:solidFill>
              </a:rPr>
              <a:t> </a:t>
            </a:r>
            <a:r>
              <a:rPr lang="en-US" sz="1600" dirty="0" err="1">
                <a:solidFill>
                  <a:schemeClr val="dk1"/>
                </a:solidFill>
              </a:rPr>
              <a:t>einem</a:t>
            </a:r>
            <a:r>
              <a:rPr lang="en-US" sz="1600" dirty="0">
                <a:solidFill>
                  <a:schemeClr val="dk1"/>
                </a:solidFill>
              </a:rPr>
              <a:t> </a:t>
            </a:r>
            <a:r>
              <a:rPr lang="en-US" sz="1600" dirty="0" err="1">
                <a:solidFill>
                  <a:schemeClr val="dk1"/>
                </a:solidFill>
              </a:rPr>
              <a:t>scheinbar</a:t>
            </a:r>
            <a:r>
              <a:rPr lang="en-US" sz="1600" dirty="0">
                <a:solidFill>
                  <a:schemeClr val="dk1"/>
                </a:solidFill>
              </a:rPr>
              <a:t> </a:t>
            </a:r>
            <a:r>
              <a:rPr lang="en-US" sz="1600" dirty="0" err="1">
                <a:solidFill>
                  <a:schemeClr val="dk1"/>
                </a:solidFill>
              </a:rPr>
              <a:t>einseitigen</a:t>
            </a:r>
            <a:r>
              <a:rPr lang="en-US" sz="1600" dirty="0">
                <a:solidFill>
                  <a:schemeClr val="dk1"/>
                </a:solidFill>
              </a:rPr>
              <a:t> </a:t>
            </a:r>
            <a:r>
              <a:rPr lang="en-US" sz="1600" dirty="0">
                <a:solidFill>
                  <a:schemeClr val="dk1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24"/>
                  </a:ext>
                </a:extLst>
              </a:rPr>
              <a:t>POWG</a:t>
            </a:r>
            <a:r>
              <a:rPr lang="en-US" sz="1600" dirty="0">
                <a:solidFill>
                  <a:schemeClr val="dk1"/>
                </a:solidFill>
              </a:rPr>
              <a:t>.</a:t>
            </a:r>
            <a:endParaRPr sz="1600" i="1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16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600" i="1" dirty="0" err="1">
                <a:solidFill>
                  <a:schemeClr val="dk1"/>
                </a:solidFill>
              </a:rPr>
              <a:t>Gibt</a:t>
            </a:r>
            <a:r>
              <a:rPr lang="en-US" sz="1600" i="1" dirty="0">
                <a:solidFill>
                  <a:schemeClr val="dk1"/>
                </a:solidFill>
              </a:rPr>
              <a:t> es </a:t>
            </a:r>
            <a:r>
              <a:rPr lang="en-US" sz="1600" i="1" dirty="0" err="1">
                <a:solidFill>
                  <a:schemeClr val="dk1"/>
                </a:solidFill>
              </a:rPr>
              <a:t>eine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Korrelation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zwischen</a:t>
            </a:r>
            <a:r>
              <a:rPr lang="en-US" sz="1600" i="1" dirty="0">
                <a:solidFill>
                  <a:schemeClr val="dk1"/>
                </a:solidFill>
              </a:rPr>
              <a:t> dem </a:t>
            </a:r>
            <a:r>
              <a:rPr lang="en-US" sz="1600" i="1" dirty="0" err="1">
                <a:solidFill>
                  <a:schemeClr val="dk1"/>
                </a:solidFill>
              </a:rPr>
              <a:t>Ausmaß</a:t>
            </a:r>
            <a:r>
              <a:rPr lang="en-US" sz="1600" i="1" dirty="0">
                <a:solidFill>
                  <a:schemeClr val="dk1"/>
                </a:solidFill>
              </a:rPr>
              <a:t> der </a:t>
            </a:r>
            <a:r>
              <a:rPr lang="en-US" sz="1600" i="1" dirty="0" err="1">
                <a:solidFill>
                  <a:schemeClr val="dk1"/>
                </a:solidFill>
              </a:rPr>
              <a:t>Kammerwinkelrezession</a:t>
            </a:r>
            <a:r>
              <a:rPr lang="en-US" sz="1600" i="1" dirty="0">
                <a:solidFill>
                  <a:schemeClr val="dk1"/>
                </a:solidFill>
              </a:rPr>
              <a:t> und dem Risiko für die </a:t>
            </a:r>
            <a:r>
              <a:rPr lang="en-US" sz="1600" i="1" dirty="0" err="1">
                <a:solidFill>
                  <a:schemeClr val="dk1"/>
                </a:solidFill>
              </a:rPr>
              <a:t>Entwicklung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eines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Glaukoms</a:t>
            </a:r>
            <a:r>
              <a:rPr lang="en-US" sz="1600" i="1" dirty="0">
                <a:solidFill>
                  <a:schemeClr val="dk1"/>
                </a:solidFill>
              </a:rPr>
              <a:t>?</a:t>
            </a:r>
            <a:endParaRPr sz="1600" i="1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600" dirty="0">
                <a:solidFill>
                  <a:schemeClr val="dk1"/>
                </a:solidFill>
              </a:rPr>
              <a:t>Ja</a:t>
            </a:r>
            <a:endParaRPr sz="1600" i="1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16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600" i="1" dirty="0" err="1">
                <a:solidFill>
                  <a:schemeClr val="dk1"/>
                </a:solidFill>
              </a:rPr>
              <a:t>Gibt</a:t>
            </a:r>
            <a:r>
              <a:rPr lang="en-US" sz="1600" i="1" dirty="0">
                <a:solidFill>
                  <a:schemeClr val="dk1"/>
                </a:solidFill>
              </a:rPr>
              <a:t> es </a:t>
            </a:r>
            <a:r>
              <a:rPr lang="en-US" sz="1600" i="1" dirty="0" err="1">
                <a:solidFill>
                  <a:schemeClr val="dk1"/>
                </a:solidFill>
              </a:rPr>
              <a:t>eine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Korrelation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zwischen</a:t>
            </a:r>
            <a:r>
              <a:rPr lang="en-US" sz="1600" i="1" dirty="0">
                <a:solidFill>
                  <a:schemeClr val="dk1"/>
                </a:solidFill>
              </a:rPr>
              <a:t> dem </a:t>
            </a:r>
            <a:r>
              <a:rPr lang="en-US" sz="1600" i="1" dirty="0" err="1">
                <a:solidFill>
                  <a:schemeClr val="dk1"/>
                </a:solidFill>
              </a:rPr>
              <a:t>Auftreten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eines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Kammerwinkelrezessionsglaukoms</a:t>
            </a:r>
            <a:r>
              <a:rPr lang="en-US" sz="1600" i="1" dirty="0">
                <a:solidFill>
                  <a:schemeClr val="dk1"/>
                </a:solidFill>
              </a:rPr>
              <a:t> in </a:t>
            </a:r>
            <a:r>
              <a:rPr lang="en-US" sz="1600" i="1" dirty="0" err="1">
                <a:solidFill>
                  <a:schemeClr val="dk1"/>
                </a:solidFill>
              </a:rPr>
              <a:t>einem</a:t>
            </a:r>
            <a:r>
              <a:rPr lang="en-US" sz="1600" i="1" dirty="0">
                <a:solidFill>
                  <a:schemeClr val="dk1"/>
                </a:solidFill>
              </a:rPr>
              <a:t> Auge und der </a:t>
            </a:r>
            <a:r>
              <a:rPr lang="en-US" sz="1600" i="1" dirty="0" err="1">
                <a:solidFill>
                  <a:schemeClr val="dk1"/>
                </a:solidFill>
              </a:rPr>
              <a:t>Entwicklung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eines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erhöhten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intraokularen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Drucks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im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kontralateralen</a:t>
            </a:r>
            <a:r>
              <a:rPr lang="en-US" sz="1600" i="1" dirty="0">
                <a:solidFill>
                  <a:schemeClr val="dk1"/>
                </a:solidFill>
              </a:rPr>
              <a:t> Auge?</a:t>
            </a:r>
            <a:endParaRPr sz="1600" i="1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600" dirty="0">
                <a:solidFill>
                  <a:schemeClr val="dk1"/>
                </a:solidFill>
              </a:rPr>
              <a:t>Ja – </a:t>
            </a:r>
            <a:r>
              <a:rPr lang="en-US" sz="1600" dirty="0" err="1">
                <a:solidFill>
                  <a:schemeClr val="dk1"/>
                </a:solidFill>
              </a:rPr>
              <a:t>ein</a:t>
            </a:r>
            <a:r>
              <a:rPr lang="en-US" sz="1600" dirty="0">
                <a:solidFill>
                  <a:schemeClr val="dk1"/>
                </a:solidFill>
              </a:rPr>
              <a:t> </a:t>
            </a:r>
            <a:r>
              <a:rPr lang="en-US" sz="1600" dirty="0" err="1">
                <a:solidFill>
                  <a:schemeClr val="dk1"/>
                </a:solidFill>
              </a:rPr>
              <a:t>erhöhter</a:t>
            </a:r>
            <a:r>
              <a:rPr lang="en-US" sz="1600" dirty="0">
                <a:solidFill>
                  <a:schemeClr val="dk1"/>
                </a:solidFill>
              </a:rPr>
              <a:t> </a:t>
            </a:r>
            <a:r>
              <a:rPr lang="en-US" sz="1600" dirty="0" err="1">
                <a:solidFill>
                  <a:schemeClr val="dk1"/>
                </a:solidFill>
              </a:rPr>
              <a:t>Augeninnendruck</a:t>
            </a:r>
            <a:r>
              <a:rPr lang="en-US" sz="1600" dirty="0">
                <a:solidFill>
                  <a:schemeClr val="dk1"/>
                </a:solidFill>
              </a:rPr>
              <a:t> </a:t>
            </a:r>
            <a:r>
              <a:rPr lang="en-US" sz="1600" dirty="0" err="1">
                <a:solidFill>
                  <a:schemeClr val="dk1"/>
                </a:solidFill>
              </a:rPr>
              <a:t>kann</a:t>
            </a:r>
            <a:r>
              <a:rPr lang="en-US" sz="1600" dirty="0">
                <a:solidFill>
                  <a:schemeClr val="dk1"/>
                </a:solidFill>
              </a:rPr>
              <a:t> </a:t>
            </a:r>
            <a:r>
              <a:rPr lang="en-US" sz="1600" dirty="0" err="1">
                <a:solidFill>
                  <a:schemeClr val="dk1"/>
                </a:solidFill>
              </a:rPr>
              <a:t>im</a:t>
            </a:r>
            <a:r>
              <a:rPr lang="en-US" sz="1600" dirty="0">
                <a:solidFill>
                  <a:schemeClr val="dk1"/>
                </a:solidFill>
              </a:rPr>
              <a:t> </a:t>
            </a:r>
            <a:r>
              <a:rPr lang="en-US" sz="1600" dirty="0" err="1">
                <a:solidFill>
                  <a:schemeClr val="dk1"/>
                </a:solidFill>
              </a:rPr>
              <a:t>Partnerauge</a:t>
            </a:r>
            <a:r>
              <a:rPr lang="en-US" sz="1600" dirty="0">
                <a:solidFill>
                  <a:schemeClr val="dk1"/>
                </a:solidFill>
              </a:rPr>
              <a:t> in bis </a:t>
            </a:r>
            <a:r>
              <a:rPr lang="en-US" sz="1600" dirty="0" err="1">
                <a:solidFill>
                  <a:schemeClr val="dk1"/>
                </a:solidFill>
              </a:rPr>
              <a:t>zu</a:t>
            </a:r>
            <a:r>
              <a:rPr lang="en-US" sz="1600" dirty="0">
                <a:solidFill>
                  <a:schemeClr val="dk1"/>
                </a:solidFill>
              </a:rPr>
              <a:t> 50 % der </a:t>
            </a:r>
            <a:r>
              <a:rPr lang="en-US" sz="1600" dirty="0" err="1">
                <a:solidFill>
                  <a:schemeClr val="dk1"/>
                </a:solidFill>
              </a:rPr>
              <a:t>Fälle</a:t>
            </a:r>
            <a:r>
              <a:rPr lang="en-US" sz="1600" dirty="0">
                <a:solidFill>
                  <a:schemeClr val="dk1"/>
                </a:solidFill>
              </a:rPr>
              <a:t> </a:t>
            </a:r>
            <a:r>
              <a:rPr lang="en-US" sz="1600" dirty="0" err="1">
                <a:solidFill>
                  <a:schemeClr val="dk1"/>
                </a:solidFill>
              </a:rPr>
              <a:t>auftreten</a:t>
            </a:r>
            <a:r>
              <a:rPr lang="en-US" sz="1600" dirty="0">
                <a:solidFill>
                  <a:schemeClr val="dk1"/>
                </a:solidFill>
              </a:rPr>
              <a:t>.</a:t>
            </a:r>
            <a:endParaRPr sz="1600" i="1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27"/>
          <p:cNvSpPr txBox="1">
            <a:spLocks noGrp="1"/>
          </p:cNvSpPr>
          <p:nvPr>
            <p:ph type="title"/>
          </p:nvPr>
        </p:nvSpPr>
        <p:spPr>
          <a:xfrm>
            <a:off x="457200" y="122238"/>
            <a:ext cx="7543800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F</a:t>
            </a:r>
            <a:endParaRPr/>
          </a:p>
        </p:txBody>
      </p:sp>
      <p:sp>
        <p:nvSpPr>
          <p:cNvPr id="505" name="Google Shape;505;p27"/>
          <p:cNvSpPr/>
          <p:nvPr/>
        </p:nvSpPr>
        <p:spPr>
          <a:xfrm>
            <a:off x="152400" y="1143000"/>
            <a:ext cx="8382000" cy="54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692150" lvl="0" indent="-347663" algn="l" rtl="0">
              <a:spcBef>
                <a:spcPts val="240"/>
              </a:spcBef>
              <a:spcAft>
                <a:spcPts val="0"/>
              </a:spcAft>
              <a:buNone/>
            </a:pPr>
            <a:r>
              <a:rPr lang="en-US" sz="2400" i="1" dirty="0">
                <a:solidFill>
                  <a:srgbClr val="0000FF"/>
                </a:solidFill>
              </a:rPr>
              <a:t>1) </a:t>
            </a:r>
            <a:r>
              <a:rPr lang="en-US" sz="2400" i="1" u="sng" dirty="0" err="1">
                <a:solidFill>
                  <a:srgbClr val="0000FF"/>
                </a:solidFill>
              </a:rPr>
              <a:t>Glaukom</a:t>
            </a:r>
            <a:r>
              <a:rPr lang="en-US" sz="2400" i="1" u="sng" dirty="0">
                <a:solidFill>
                  <a:srgbClr val="0000FF"/>
                </a:solidFill>
              </a:rPr>
              <a:t> </a:t>
            </a:r>
            <a:r>
              <a:rPr lang="en-US" sz="2400" i="1" u="sng" dirty="0" err="1">
                <a:solidFill>
                  <a:srgbClr val="0000FF"/>
                </a:solidFill>
              </a:rPr>
              <a:t>aufgrund</a:t>
            </a:r>
            <a:r>
              <a:rPr lang="en-US" sz="2400" i="1" u="sng" dirty="0">
                <a:solidFill>
                  <a:srgbClr val="0000FF"/>
                </a:solidFill>
              </a:rPr>
              <a:t> </a:t>
            </a:r>
            <a:r>
              <a:rPr lang="en-US" sz="2400" i="1" u="sng" dirty="0" err="1">
                <a:solidFill>
                  <a:srgbClr val="0000FF"/>
                </a:solidFill>
              </a:rPr>
              <a:t>einer</a:t>
            </a:r>
            <a:r>
              <a:rPr lang="en-US" sz="2400" i="1" u="sng" dirty="0">
                <a:solidFill>
                  <a:srgbClr val="0000FF"/>
                </a:solidFill>
              </a:rPr>
              <a:t> </a:t>
            </a:r>
            <a:r>
              <a:rPr lang="en-US" sz="2400" i="1" u="sng" dirty="0" err="1">
                <a:solidFill>
                  <a:srgbClr val="0000FF"/>
                </a:solidFill>
              </a:rPr>
              <a:t>Kammerwinkelrezession</a:t>
            </a:r>
            <a:endParaRPr lang="en-US" sz="2400" b="0" i="0" u="sng" strike="noStrike" cap="none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6" name="Google Shape;506;p27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27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7" name="Google Shape;507;p27"/>
          <p:cNvSpPr txBox="1"/>
          <p:nvPr/>
        </p:nvSpPr>
        <p:spPr>
          <a:xfrm>
            <a:off x="3193994" y="182217"/>
            <a:ext cx="2756011" cy="400110"/>
          </a:xfrm>
          <a:prstGeom prst="rect">
            <a:avLst/>
          </a:prstGeom>
          <a:solidFill>
            <a:srgbClr val="FEFF83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Der angehobene Kammerwinkel</a:t>
            </a:r>
            <a:endParaRPr/>
          </a:p>
        </p:txBody>
      </p:sp>
      <p:sp>
        <p:nvSpPr>
          <p:cNvPr id="508" name="Google Shape;508;p27"/>
          <p:cNvSpPr/>
          <p:nvPr/>
        </p:nvSpPr>
        <p:spPr>
          <a:xfrm>
            <a:off x="152400" y="2018900"/>
            <a:ext cx="609600" cy="45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9" name="Google Shape;509;p27"/>
          <p:cNvSpPr txBox="1"/>
          <p:nvPr/>
        </p:nvSpPr>
        <p:spPr>
          <a:xfrm>
            <a:off x="1219200" y="2133600"/>
            <a:ext cx="7543800" cy="3965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600" i="1" dirty="0">
                <a:solidFill>
                  <a:srgbClr val="B7B7B7"/>
                </a:solidFill>
              </a:rPr>
              <a:t>In </a:t>
            </a:r>
            <a:r>
              <a:rPr lang="en-US" sz="1600" i="1" dirty="0" err="1">
                <a:solidFill>
                  <a:srgbClr val="B7B7B7"/>
                </a:solidFill>
              </a:rPr>
              <a:t>welchem</a:t>
            </a:r>
            <a:r>
              <a:rPr lang="en-US" sz="1600" i="1" dirty="0">
                <a:solidFill>
                  <a:srgbClr val="B7B7B7"/>
                </a:solidFill>
              </a:rPr>
              <a:t> </a:t>
            </a:r>
            <a:r>
              <a:rPr lang="en-US" sz="1600" i="1" dirty="0" err="1">
                <a:solidFill>
                  <a:srgbClr val="B7B7B7"/>
                </a:solidFill>
              </a:rPr>
              <a:t>zeitlichen</a:t>
            </a:r>
            <a:r>
              <a:rPr lang="en-US" sz="1600" i="1" dirty="0">
                <a:solidFill>
                  <a:srgbClr val="B7B7B7"/>
                </a:solidFill>
              </a:rPr>
              <a:t> Abstand </a:t>
            </a:r>
            <a:r>
              <a:rPr lang="en-US" sz="1600" i="1" dirty="0" err="1">
                <a:solidFill>
                  <a:srgbClr val="B7B7B7"/>
                </a:solidFill>
              </a:rPr>
              <a:t>zum</a:t>
            </a:r>
            <a:r>
              <a:rPr lang="en-US" sz="1600" i="1" dirty="0">
                <a:solidFill>
                  <a:srgbClr val="B7B7B7"/>
                </a:solidFill>
              </a:rPr>
              <a:t> </a:t>
            </a:r>
            <a:r>
              <a:rPr lang="en-US" sz="1600" i="1" dirty="0" err="1">
                <a:solidFill>
                  <a:srgbClr val="B7B7B7"/>
                </a:solidFill>
              </a:rPr>
              <a:t>auslösenden</a:t>
            </a:r>
            <a:r>
              <a:rPr lang="en-US" sz="1600" i="1" dirty="0">
                <a:solidFill>
                  <a:srgbClr val="B7B7B7"/>
                </a:solidFill>
              </a:rPr>
              <a:t> Trauma </a:t>
            </a:r>
            <a:r>
              <a:rPr lang="en-US" sz="1600" i="1" dirty="0" err="1">
                <a:solidFill>
                  <a:srgbClr val="B7B7B7"/>
                </a:solidFill>
              </a:rPr>
              <a:t>entwickelt</a:t>
            </a:r>
            <a:r>
              <a:rPr lang="en-US" sz="1600" i="1" dirty="0">
                <a:solidFill>
                  <a:srgbClr val="B7B7B7"/>
                </a:solidFill>
              </a:rPr>
              <a:t> </a:t>
            </a:r>
            <a:r>
              <a:rPr lang="en-US" sz="1600" i="1" dirty="0" err="1">
                <a:solidFill>
                  <a:srgbClr val="B7B7B7"/>
                </a:solidFill>
              </a:rPr>
              <a:t>sich</a:t>
            </a:r>
            <a:r>
              <a:rPr lang="en-US" sz="1600" i="1" dirty="0">
                <a:solidFill>
                  <a:srgbClr val="B7B7B7"/>
                </a:solidFill>
              </a:rPr>
              <a:t> </a:t>
            </a:r>
            <a:r>
              <a:rPr lang="en-US" sz="1600" i="1" dirty="0" err="1">
                <a:solidFill>
                  <a:srgbClr val="B7B7B7"/>
                </a:solidFill>
              </a:rPr>
              <a:t>typischerweise</a:t>
            </a:r>
            <a:r>
              <a:rPr lang="en-US" sz="1600" i="1" dirty="0">
                <a:solidFill>
                  <a:srgbClr val="B7B7B7"/>
                </a:solidFill>
              </a:rPr>
              <a:t> </a:t>
            </a:r>
            <a:r>
              <a:rPr lang="en-US" sz="1600" i="1" dirty="0" err="1">
                <a:solidFill>
                  <a:srgbClr val="B7B7B7"/>
                </a:solidFill>
              </a:rPr>
              <a:t>ein</a:t>
            </a:r>
            <a:r>
              <a:rPr lang="en-US" sz="1600" i="1" dirty="0">
                <a:solidFill>
                  <a:srgbClr val="B7B7B7"/>
                </a:solidFill>
              </a:rPr>
              <a:t> </a:t>
            </a:r>
            <a:r>
              <a:rPr lang="en-US" sz="1600" i="1" dirty="0" err="1">
                <a:solidFill>
                  <a:srgbClr val="B7B7B7"/>
                </a:solidFill>
              </a:rPr>
              <a:t>Kammerwinkelrezessionsglaukom</a:t>
            </a:r>
            <a:r>
              <a:rPr lang="en-US" sz="1600" i="1" dirty="0">
                <a:solidFill>
                  <a:srgbClr val="B7B7B7"/>
                </a:solidFill>
              </a:rPr>
              <a:t>?</a:t>
            </a:r>
            <a:endParaRPr sz="1600" dirty="0">
              <a:solidFill>
                <a:srgbClr val="B7B7B7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600" dirty="0">
                <a:solidFill>
                  <a:srgbClr val="B7B7B7"/>
                </a:solidFill>
              </a:rPr>
              <a:t>Es </a:t>
            </a:r>
            <a:r>
              <a:rPr lang="en-US" sz="1600" dirty="0" err="1">
                <a:solidFill>
                  <a:srgbClr val="B7B7B7"/>
                </a:solidFill>
              </a:rPr>
              <a:t>kann</a:t>
            </a:r>
            <a:r>
              <a:rPr lang="en-US" sz="1600" dirty="0">
                <a:solidFill>
                  <a:srgbClr val="B7B7B7"/>
                </a:solidFill>
              </a:rPr>
              <a:t> </a:t>
            </a:r>
            <a:r>
              <a:rPr lang="en-US" sz="1600" dirty="0" err="1">
                <a:solidFill>
                  <a:srgbClr val="B7B7B7"/>
                </a:solidFill>
              </a:rPr>
              <a:t>unmittelbar</a:t>
            </a:r>
            <a:r>
              <a:rPr lang="en-US" sz="1600" dirty="0">
                <a:solidFill>
                  <a:srgbClr val="B7B7B7"/>
                </a:solidFill>
              </a:rPr>
              <a:t> </a:t>
            </a:r>
            <a:r>
              <a:rPr lang="en-US" sz="1600" dirty="0" err="1">
                <a:solidFill>
                  <a:srgbClr val="B7B7B7"/>
                </a:solidFill>
              </a:rPr>
              <a:t>eintreten</a:t>
            </a:r>
            <a:r>
              <a:rPr lang="en-US" sz="1600" dirty="0">
                <a:solidFill>
                  <a:srgbClr val="B7B7B7"/>
                </a:solidFill>
              </a:rPr>
              <a:t> </a:t>
            </a:r>
            <a:r>
              <a:rPr lang="en-US" sz="1600" dirty="0" err="1">
                <a:solidFill>
                  <a:srgbClr val="B7B7B7"/>
                </a:solidFill>
              </a:rPr>
              <a:t>oder</a:t>
            </a:r>
            <a:r>
              <a:rPr lang="en-US" sz="1600" dirty="0">
                <a:solidFill>
                  <a:srgbClr val="B7B7B7"/>
                </a:solidFill>
              </a:rPr>
              <a:t> </a:t>
            </a:r>
            <a:r>
              <a:rPr lang="en-US" sz="1600" dirty="0" err="1">
                <a:solidFill>
                  <a:srgbClr val="B7B7B7"/>
                </a:solidFill>
              </a:rPr>
              <a:t>sich</a:t>
            </a:r>
            <a:r>
              <a:rPr lang="en-US" sz="1600" dirty="0">
                <a:solidFill>
                  <a:srgbClr val="B7B7B7"/>
                </a:solidFill>
              </a:rPr>
              <a:t> </a:t>
            </a:r>
            <a:r>
              <a:rPr lang="en-US" sz="1600" dirty="0" err="1">
                <a:solidFill>
                  <a:srgbClr val="B7B7B7"/>
                </a:solidFill>
              </a:rPr>
              <a:t>nach</a:t>
            </a:r>
            <a:r>
              <a:rPr lang="en-US" sz="1600" dirty="0">
                <a:solidFill>
                  <a:srgbClr val="B7B7B7"/>
                </a:solidFill>
              </a:rPr>
              <a:t> </a:t>
            </a:r>
            <a:r>
              <a:rPr lang="en-US" sz="1600" dirty="0" err="1">
                <a:solidFill>
                  <a:srgbClr val="B7B7B7"/>
                </a:solidFill>
              </a:rPr>
              <a:t>Monaten</a:t>
            </a:r>
            <a:r>
              <a:rPr lang="en-US" sz="1600" dirty="0">
                <a:solidFill>
                  <a:srgbClr val="B7B7B7"/>
                </a:solidFill>
              </a:rPr>
              <a:t> bis Jahren </a:t>
            </a:r>
            <a:r>
              <a:rPr lang="en-US" sz="1600" dirty="0" err="1">
                <a:solidFill>
                  <a:srgbClr val="B7B7B7"/>
                </a:solidFill>
              </a:rPr>
              <a:t>entwickeln</a:t>
            </a:r>
            <a:r>
              <a:rPr lang="en-US" sz="1600" dirty="0">
                <a:solidFill>
                  <a:srgbClr val="B7B7B7"/>
                </a:solidFill>
              </a:rPr>
              <a:t>.</a:t>
            </a:r>
            <a:endParaRPr sz="1600" i="1" dirty="0">
              <a:solidFill>
                <a:srgbClr val="B7B7B7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1600" dirty="0">
              <a:solidFill>
                <a:srgbClr val="B7B7B7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600" i="1" dirty="0">
                <a:solidFill>
                  <a:srgbClr val="B7B7B7"/>
                </a:solidFill>
              </a:rPr>
              <a:t>Wie </a:t>
            </a:r>
            <a:r>
              <a:rPr lang="en-US" sz="1600" i="1" dirty="0" err="1">
                <a:solidFill>
                  <a:srgbClr val="B7B7B7"/>
                </a:solidFill>
              </a:rPr>
              <a:t>sieht</a:t>
            </a:r>
            <a:r>
              <a:rPr lang="en-US" sz="1600" i="1" dirty="0">
                <a:solidFill>
                  <a:srgbClr val="B7B7B7"/>
                </a:solidFill>
              </a:rPr>
              <a:t> der </a:t>
            </a:r>
            <a:r>
              <a:rPr lang="en-US" sz="1600" i="1" dirty="0" err="1">
                <a:solidFill>
                  <a:srgbClr val="B7B7B7"/>
                </a:solidFill>
              </a:rPr>
              <a:t>klassische</a:t>
            </a:r>
            <a:r>
              <a:rPr lang="en-US" sz="1600" i="1" dirty="0">
                <a:solidFill>
                  <a:srgbClr val="B7B7B7"/>
                </a:solidFill>
              </a:rPr>
              <a:t> </a:t>
            </a:r>
            <a:r>
              <a:rPr lang="en-US" sz="1600" i="1" dirty="0" err="1">
                <a:solidFill>
                  <a:srgbClr val="B7B7B7"/>
                </a:solidFill>
              </a:rPr>
              <a:t>Befund</a:t>
            </a:r>
            <a:r>
              <a:rPr lang="en-US" sz="1600" i="1" dirty="0">
                <a:solidFill>
                  <a:srgbClr val="B7B7B7"/>
                </a:solidFill>
              </a:rPr>
              <a:t> </a:t>
            </a:r>
            <a:r>
              <a:rPr lang="en-US" sz="1600" i="1" dirty="0" err="1">
                <a:solidFill>
                  <a:srgbClr val="B7B7B7"/>
                </a:solidFill>
              </a:rPr>
              <a:t>aus</a:t>
            </a:r>
            <a:r>
              <a:rPr lang="en-US" sz="1600" i="1" dirty="0">
                <a:solidFill>
                  <a:srgbClr val="B7B7B7"/>
                </a:solidFill>
              </a:rPr>
              <a:t>?</a:t>
            </a:r>
            <a:endParaRPr sz="1600" dirty="0">
              <a:solidFill>
                <a:srgbClr val="B7B7B7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600" dirty="0">
                <a:solidFill>
                  <a:srgbClr val="B7B7B7"/>
                </a:solidFill>
              </a:rPr>
              <a:t>Ein Patient </a:t>
            </a:r>
            <a:r>
              <a:rPr lang="en-US" sz="1600" dirty="0" err="1">
                <a:solidFill>
                  <a:srgbClr val="B7B7B7"/>
                </a:solidFill>
              </a:rPr>
              <a:t>mit</a:t>
            </a:r>
            <a:r>
              <a:rPr lang="en-US" sz="1600" dirty="0">
                <a:solidFill>
                  <a:srgbClr val="B7B7B7"/>
                </a:solidFill>
              </a:rPr>
              <a:t> </a:t>
            </a:r>
            <a:r>
              <a:rPr lang="en-US" sz="1600" dirty="0" err="1">
                <a:solidFill>
                  <a:srgbClr val="B7B7B7"/>
                </a:solidFill>
              </a:rPr>
              <a:t>einem</a:t>
            </a:r>
            <a:r>
              <a:rPr lang="en-US" sz="1600" dirty="0">
                <a:solidFill>
                  <a:srgbClr val="B7B7B7"/>
                </a:solidFill>
              </a:rPr>
              <a:t> </a:t>
            </a:r>
            <a:r>
              <a:rPr lang="en-US" sz="1600" dirty="0" err="1">
                <a:solidFill>
                  <a:srgbClr val="B7B7B7"/>
                </a:solidFill>
              </a:rPr>
              <a:t>scheinbar</a:t>
            </a:r>
            <a:r>
              <a:rPr lang="en-US" sz="1600" dirty="0">
                <a:solidFill>
                  <a:srgbClr val="B7B7B7"/>
                </a:solidFill>
              </a:rPr>
              <a:t> </a:t>
            </a:r>
            <a:r>
              <a:rPr lang="en-US" sz="1600" dirty="0" err="1">
                <a:solidFill>
                  <a:srgbClr val="B7B7B7"/>
                </a:solidFill>
              </a:rPr>
              <a:t>einseitigen</a:t>
            </a:r>
            <a:r>
              <a:rPr lang="en-US" sz="1600" dirty="0">
                <a:solidFill>
                  <a:srgbClr val="B7B7B7"/>
                </a:solidFill>
              </a:rPr>
              <a:t> </a:t>
            </a:r>
            <a:r>
              <a:rPr lang="en-US" sz="1600" dirty="0">
                <a:solidFill>
                  <a:srgbClr val="B7B7B7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25"/>
                  </a:ext>
                </a:extLst>
              </a:rPr>
              <a:t>POWG</a:t>
            </a:r>
            <a:r>
              <a:rPr lang="en-US" sz="1600" dirty="0">
                <a:solidFill>
                  <a:srgbClr val="B7B7B7"/>
                </a:solidFill>
              </a:rPr>
              <a:t>.</a:t>
            </a:r>
            <a:endParaRPr sz="1600" i="1" dirty="0">
              <a:solidFill>
                <a:srgbClr val="B7B7B7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1600" dirty="0">
              <a:solidFill>
                <a:srgbClr val="B7B7B7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600" i="1" dirty="0" err="1">
                <a:solidFill>
                  <a:srgbClr val="B7B7B7"/>
                </a:solidFill>
              </a:rPr>
              <a:t>Gibt</a:t>
            </a:r>
            <a:r>
              <a:rPr lang="en-US" sz="1600" i="1" dirty="0">
                <a:solidFill>
                  <a:srgbClr val="B7B7B7"/>
                </a:solidFill>
              </a:rPr>
              <a:t> es </a:t>
            </a:r>
            <a:r>
              <a:rPr lang="en-US" sz="1600" i="1" dirty="0" err="1">
                <a:solidFill>
                  <a:srgbClr val="B7B7B7"/>
                </a:solidFill>
              </a:rPr>
              <a:t>eine</a:t>
            </a:r>
            <a:r>
              <a:rPr lang="en-US" sz="1600" i="1" dirty="0">
                <a:solidFill>
                  <a:srgbClr val="B7B7B7"/>
                </a:solidFill>
              </a:rPr>
              <a:t> </a:t>
            </a:r>
            <a:r>
              <a:rPr lang="en-US" sz="1600" i="1" dirty="0" err="1">
                <a:solidFill>
                  <a:srgbClr val="B7B7B7"/>
                </a:solidFill>
              </a:rPr>
              <a:t>Korrelation</a:t>
            </a:r>
            <a:r>
              <a:rPr lang="en-US" sz="1600" i="1" dirty="0">
                <a:solidFill>
                  <a:srgbClr val="B7B7B7"/>
                </a:solidFill>
              </a:rPr>
              <a:t> </a:t>
            </a:r>
            <a:r>
              <a:rPr lang="en-US" sz="1600" i="1" dirty="0" err="1">
                <a:solidFill>
                  <a:srgbClr val="B7B7B7"/>
                </a:solidFill>
              </a:rPr>
              <a:t>zwischen</a:t>
            </a:r>
            <a:r>
              <a:rPr lang="en-US" sz="1600" i="1" dirty="0">
                <a:solidFill>
                  <a:srgbClr val="B7B7B7"/>
                </a:solidFill>
              </a:rPr>
              <a:t> dem </a:t>
            </a:r>
            <a:r>
              <a:rPr lang="en-US" sz="1600" i="1" dirty="0" err="1">
                <a:solidFill>
                  <a:srgbClr val="B7B7B7"/>
                </a:solidFill>
              </a:rPr>
              <a:t>Ausmaß</a:t>
            </a:r>
            <a:r>
              <a:rPr lang="en-US" sz="1600" i="1" dirty="0">
                <a:solidFill>
                  <a:srgbClr val="B7B7B7"/>
                </a:solidFill>
              </a:rPr>
              <a:t> der </a:t>
            </a:r>
            <a:r>
              <a:rPr lang="en-US" sz="1600" i="1" dirty="0" err="1">
                <a:solidFill>
                  <a:srgbClr val="B7B7B7"/>
                </a:solidFill>
              </a:rPr>
              <a:t>Kammerwinkelrezession</a:t>
            </a:r>
            <a:r>
              <a:rPr lang="en-US" sz="1600" i="1" dirty="0">
                <a:solidFill>
                  <a:srgbClr val="B7B7B7"/>
                </a:solidFill>
              </a:rPr>
              <a:t> und dem Risiko für die </a:t>
            </a:r>
            <a:r>
              <a:rPr lang="en-US" sz="1600" i="1" dirty="0" err="1">
                <a:solidFill>
                  <a:srgbClr val="B7B7B7"/>
                </a:solidFill>
              </a:rPr>
              <a:t>Entwicklung</a:t>
            </a:r>
            <a:r>
              <a:rPr lang="en-US" sz="1600" i="1" dirty="0">
                <a:solidFill>
                  <a:srgbClr val="B7B7B7"/>
                </a:solidFill>
              </a:rPr>
              <a:t> </a:t>
            </a:r>
            <a:r>
              <a:rPr lang="en-US" sz="1600" i="1" dirty="0" err="1">
                <a:solidFill>
                  <a:srgbClr val="B7B7B7"/>
                </a:solidFill>
              </a:rPr>
              <a:t>eines</a:t>
            </a:r>
            <a:r>
              <a:rPr lang="en-US" sz="1600" i="1" dirty="0">
                <a:solidFill>
                  <a:srgbClr val="B7B7B7"/>
                </a:solidFill>
              </a:rPr>
              <a:t> </a:t>
            </a:r>
            <a:r>
              <a:rPr lang="en-US" sz="1600" i="1" dirty="0" err="1">
                <a:solidFill>
                  <a:srgbClr val="B7B7B7"/>
                </a:solidFill>
              </a:rPr>
              <a:t>Glaukoms</a:t>
            </a:r>
            <a:r>
              <a:rPr lang="en-US" sz="1600" i="1" dirty="0">
                <a:solidFill>
                  <a:srgbClr val="B7B7B7"/>
                </a:solidFill>
              </a:rPr>
              <a:t>?</a:t>
            </a:r>
            <a:endParaRPr sz="1600" i="1" dirty="0">
              <a:solidFill>
                <a:srgbClr val="B7B7B7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600" dirty="0">
                <a:solidFill>
                  <a:srgbClr val="B7B7B7"/>
                </a:solidFill>
              </a:rPr>
              <a:t>Ja</a:t>
            </a:r>
            <a:endParaRPr sz="1600" i="1" dirty="0">
              <a:solidFill>
                <a:srgbClr val="B7B7B7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1600" dirty="0">
              <a:solidFill>
                <a:srgbClr val="B7B7B7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600" i="1" dirty="0" err="1">
                <a:solidFill>
                  <a:srgbClr val="B7B7B7"/>
                </a:solidFill>
              </a:rPr>
              <a:t>Gibt</a:t>
            </a:r>
            <a:r>
              <a:rPr lang="en-US" sz="1600" i="1" dirty="0">
                <a:solidFill>
                  <a:srgbClr val="B7B7B7"/>
                </a:solidFill>
              </a:rPr>
              <a:t> es </a:t>
            </a:r>
            <a:r>
              <a:rPr lang="en-US" sz="1600" i="1" dirty="0" err="1">
                <a:solidFill>
                  <a:srgbClr val="B7B7B7"/>
                </a:solidFill>
              </a:rPr>
              <a:t>eine</a:t>
            </a:r>
            <a:r>
              <a:rPr lang="en-US" sz="1600" i="1" dirty="0">
                <a:solidFill>
                  <a:srgbClr val="B7B7B7"/>
                </a:solidFill>
              </a:rPr>
              <a:t> </a:t>
            </a:r>
            <a:r>
              <a:rPr lang="en-US" sz="1600" i="1" dirty="0" err="1">
                <a:solidFill>
                  <a:srgbClr val="B7B7B7"/>
                </a:solidFill>
              </a:rPr>
              <a:t>Korrelation</a:t>
            </a:r>
            <a:r>
              <a:rPr lang="en-US" sz="1600" i="1" dirty="0">
                <a:solidFill>
                  <a:srgbClr val="B7B7B7"/>
                </a:solidFill>
              </a:rPr>
              <a:t> </a:t>
            </a:r>
            <a:r>
              <a:rPr lang="en-US" sz="1600" i="1" dirty="0" err="1">
                <a:solidFill>
                  <a:srgbClr val="B7B7B7"/>
                </a:solidFill>
              </a:rPr>
              <a:t>zwischen</a:t>
            </a:r>
            <a:r>
              <a:rPr lang="en-US" sz="1600" i="1" dirty="0">
                <a:solidFill>
                  <a:srgbClr val="B7B7B7"/>
                </a:solidFill>
              </a:rPr>
              <a:t> dem </a:t>
            </a:r>
            <a:r>
              <a:rPr lang="en-US" sz="1600" i="1" dirty="0" err="1">
                <a:solidFill>
                  <a:srgbClr val="B7B7B7"/>
                </a:solidFill>
              </a:rPr>
              <a:t>Auftreten</a:t>
            </a:r>
            <a:r>
              <a:rPr lang="en-US" sz="1600" i="1" dirty="0">
                <a:solidFill>
                  <a:srgbClr val="B7B7B7"/>
                </a:solidFill>
              </a:rPr>
              <a:t> </a:t>
            </a:r>
            <a:r>
              <a:rPr lang="en-US" sz="1600" i="1" dirty="0" err="1">
                <a:solidFill>
                  <a:srgbClr val="B7B7B7"/>
                </a:solidFill>
              </a:rPr>
              <a:t>eines</a:t>
            </a:r>
            <a:r>
              <a:rPr lang="en-US" sz="1600" i="1" dirty="0">
                <a:solidFill>
                  <a:srgbClr val="B7B7B7"/>
                </a:solidFill>
              </a:rPr>
              <a:t> </a:t>
            </a:r>
            <a:r>
              <a:rPr lang="en-US" sz="1600" i="1" dirty="0" err="1">
                <a:solidFill>
                  <a:srgbClr val="B7B7B7"/>
                </a:solidFill>
              </a:rPr>
              <a:t>Kammerwinkelrezessionsglaukoms</a:t>
            </a:r>
            <a:r>
              <a:rPr lang="en-US" sz="1600" i="1" dirty="0">
                <a:solidFill>
                  <a:srgbClr val="B7B7B7"/>
                </a:solidFill>
              </a:rPr>
              <a:t> in </a:t>
            </a:r>
            <a:r>
              <a:rPr lang="en-US" sz="1600" i="1" dirty="0" err="1">
                <a:solidFill>
                  <a:srgbClr val="B7B7B7"/>
                </a:solidFill>
              </a:rPr>
              <a:t>einem</a:t>
            </a:r>
            <a:r>
              <a:rPr lang="en-US" sz="1600" i="1" dirty="0">
                <a:solidFill>
                  <a:srgbClr val="B7B7B7"/>
                </a:solidFill>
              </a:rPr>
              <a:t> Auge und der </a:t>
            </a:r>
            <a:r>
              <a:rPr lang="en-US" sz="1600" i="1" dirty="0" err="1">
                <a:solidFill>
                  <a:srgbClr val="B7B7B7"/>
                </a:solidFill>
              </a:rPr>
              <a:t>Entwicklung</a:t>
            </a:r>
            <a:r>
              <a:rPr lang="en-US" sz="1600" i="1" dirty="0">
                <a:solidFill>
                  <a:srgbClr val="B7B7B7"/>
                </a:solidFill>
              </a:rPr>
              <a:t> </a:t>
            </a:r>
            <a:r>
              <a:rPr lang="en-US" sz="1600" i="1" dirty="0" err="1">
                <a:solidFill>
                  <a:srgbClr val="B7B7B7"/>
                </a:solidFill>
              </a:rPr>
              <a:t>eines</a:t>
            </a:r>
            <a:r>
              <a:rPr lang="en-US" sz="1600" i="1" dirty="0">
                <a:solidFill>
                  <a:srgbClr val="B7B7B7"/>
                </a:solidFill>
              </a:rPr>
              <a:t> </a:t>
            </a:r>
            <a:r>
              <a:rPr lang="en-US" sz="1600" i="1" dirty="0" err="1">
                <a:solidFill>
                  <a:srgbClr val="B7B7B7"/>
                </a:solidFill>
              </a:rPr>
              <a:t>erhöhten</a:t>
            </a:r>
            <a:r>
              <a:rPr lang="en-US" sz="1600" i="1" dirty="0">
                <a:solidFill>
                  <a:srgbClr val="B7B7B7"/>
                </a:solidFill>
              </a:rPr>
              <a:t> </a:t>
            </a:r>
            <a:r>
              <a:rPr lang="en-US" sz="1600" i="1" dirty="0" err="1">
                <a:solidFill>
                  <a:srgbClr val="B7B7B7"/>
                </a:solidFill>
              </a:rPr>
              <a:t>intraokularen</a:t>
            </a:r>
            <a:r>
              <a:rPr lang="en-US" sz="1600" i="1" dirty="0">
                <a:solidFill>
                  <a:srgbClr val="B7B7B7"/>
                </a:solidFill>
              </a:rPr>
              <a:t> </a:t>
            </a:r>
            <a:r>
              <a:rPr lang="en-US" sz="1600" i="1" dirty="0" err="1">
                <a:solidFill>
                  <a:srgbClr val="B7B7B7"/>
                </a:solidFill>
              </a:rPr>
              <a:t>Drucks</a:t>
            </a:r>
            <a:r>
              <a:rPr lang="en-US" sz="1600" i="1" dirty="0">
                <a:solidFill>
                  <a:srgbClr val="B7B7B7"/>
                </a:solidFill>
              </a:rPr>
              <a:t> </a:t>
            </a:r>
            <a:r>
              <a:rPr lang="en-US" sz="1600" i="1" dirty="0" err="1">
                <a:solidFill>
                  <a:srgbClr val="B7B7B7"/>
                </a:solidFill>
              </a:rPr>
              <a:t>im</a:t>
            </a:r>
            <a:r>
              <a:rPr lang="en-US" sz="1600" i="1" dirty="0">
                <a:solidFill>
                  <a:srgbClr val="B7B7B7"/>
                </a:solidFill>
              </a:rPr>
              <a:t> </a:t>
            </a:r>
            <a:r>
              <a:rPr lang="en-US" sz="1600" i="1" dirty="0" err="1">
                <a:solidFill>
                  <a:srgbClr val="B7B7B7"/>
                </a:solidFill>
              </a:rPr>
              <a:t>kontralateralen</a:t>
            </a:r>
            <a:r>
              <a:rPr lang="en-US" sz="1600" i="1" dirty="0">
                <a:solidFill>
                  <a:srgbClr val="B7B7B7"/>
                </a:solidFill>
              </a:rPr>
              <a:t> Auge?</a:t>
            </a:r>
            <a:endParaRPr sz="1600" i="1" dirty="0">
              <a:solidFill>
                <a:srgbClr val="B7B7B7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600" dirty="0">
                <a:solidFill>
                  <a:srgbClr val="B7B7B7"/>
                </a:solidFill>
              </a:rPr>
              <a:t>Ja – </a:t>
            </a:r>
            <a:r>
              <a:rPr lang="en-US" sz="1600" dirty="0" err="1">
                <a:solidFill>
                  <a:srgbClr val="B7B7B7"/>
                </a:solidFill>
              </a:rPr>
              <a:t>ein</a:t>
            </a:r>
            <a:r>
              <a:rPr lang="en-US" sz="1600" dirty="0">
                <a:solidFill>
                  <a:srgbClr val="B7B7B7"/>
                </a:solidFill>
              </a:rPr>
              <a:t> </a:t>
            </a:r>
            <a:r>
              <a:rPr lang="en-US" sz="1600" dirty="0" err="1">
                <a:solidFill>
                  <a:srgbClr val="B7B7B7"/>
                </a:solidFill>
              </a:rPr>
              <a:t>erhöhter</a:t>
            </a:r>
            <a:r>
              <a:rPr lang="en-US" sz="1600" dirty="0">
                <a:solidFill>
                  <a:srgbClr val="B7B7B7"/>
                </a:solidFill>
              </a:rPr>
              <a:t> </a:t>
            </a:r>
            <a:r>
              <a:rPr lang="en-US" sz="1600" dirty="0" err="1">
                <a:solidFill>
                  <a:srgbClr val="B7B7B7"/>
                </a:solidFill>
              </a:rPr>
              <a:t>Augeninnendruck</a:t>
            </a:r>
            <a:r>
              <a:rPr lang="en-US" sz="1600" dirty="0">
                <a:solidFill>
                  <a:srgbClr val="B7B7B7"/>
                </a:solidFill>
              </a:rPr>
              <a:t> </a:t>
            </a:r>
            <a:r>
              <a:rPr lang="en-US" sz="1600" dirty="0" err="1">
                <a:solidFill>
                  <a:srgbClr val="B7B7B7"/>
                </a:solidFill>
              </a:rPr>
              <a:t>kann</a:t>
            </a:r>
            <a:r>
              <a:rPr lang="en-US" sz="1600" dirty="0">
                <a:solidFill>
                  <a:srgbClr val="B7B7B7"/>
                </a:solidFill>
              </a:rPr>
              <a:t> </a:t>
            </a:r>
            <a:r>
              <a:rPr lang="en-US" sz="1600" dirty="0" err="1">
                <a:solidFill>
                  <a:srgbClr val="B7B7B7"/>
                </a:solidFill>
              </a:rPr>
              <a:t>im</a:t>
            </a:r>
            <a:r>
              <a:rPr lang="en-US" sz="1600" dirty="0">
                <a:solidFill>
                  <a:srgbClr val="B7B7B7"/>
                </a:solidFill>
              </a:rPr>
              <a:t> </a:t>
            </a:r>
            <a:r>
              <a:rPr lang="en-US" sz="1600" dirty="0" err="1">
                <a:solidFill>
                  <a:srgbClr val="B7B7B7"/>
                </a:solidFill>
              </a:rPr>
              <a:t>Partnerauge</a:t>
            </a:r>
            <a:r>
              <a:rPr lang="en-US" sz="1600" dirty="0">
                <a:solidFill>
                  <a:srgbClr val="B7B7B7"/>
                </a:solidFill>
              </a:rPr>
              <a:t> </a:t>
            </a:r>
            <a:r>
              <a:rPr lang="en-US" sz="1600" b="1" dirty="0">
                <a:solidFill>
                  <a:schemeClr val="dk1"/>
                </a:solidFill>
              </a:rPr>
              <a:t>in bis </a:t>
            </a:r>
            <a:r>
              <a:rPr lang="en-US" sz="1600" b="1" dirty="0" err="1">
                <a:solidFill>
                  <a:schemeClr val="dk1"/>
                </a:solidFill>
              </a:rPr>
              <a:t>zu</a:t>
            </a:r>
            <a:r>
              <a:rPr lang="en-US" sz="1600" b="1" dirty="0">
                <a:solidFill>
                  <a:schemeClr val="dk1"/>
                </a:solidFill>
              </a:rPr>
              <a:t> 50 % der </a:t>
            </a:r>
            <a:r>
              <a:rPr lang="en-US" sz="1600" b="1" dirty="0" err="1">
                <a:solidFill>
                  <a:schemeClr val="dk1"/>
                </a:solidFill>
              </a:rPr>
              <a:t>Fälle</a:t>
            </a:r>
            <a:r>
              <a:rPr lang="en-US" sz="1600" b="1" dirty="0">
                <a:solidFill>
                  <a:schemeClr val="dk1"/>
                </a:solidFill>
              </a:rPr>
              <a:t> </a:t>
            </a:r>
            <a:r>
              <a:rPr lang="en-US" sz="1600" dirty="0" err="1">
                <a:solidFill>
                  <a:srgbClr val="B7B7B7"/>
                </a:solidFill>
              </a:rPr>
              <a:t>auftreten</a:t>
            </a:r>
            <a:r>
              <a:rPr lang="en-US" sz="1600" dirty="0">
                <a:solidFill>
                  <a:srgbClr val="B7B7B7"/>
                </a:solidFill>
              </a:rPr>
              <a:t>.</a:t>
            </a:r>
            <a:endParaRPr sz="1600" i="1" dirty="0">
              <a:solidFill>
                <a:srgbClr val="B7B7B7"/>
              </a:solidFill>
            </a:endParaRPr>
          </a:p>
        </p:txBody>
      </p:sp>
      <p:sp>
        <p:nvSpPr>
          <p:cNvPr id="510" name="Google Shape;510;p27"/>
          <p:cNvSpPr txBox="1"/>
          <p:nvPr/>
        </p:nvSpPr>
        <p:spPr>
          <a:xfrm>
            <a:off x="1828800" y="5715000"/>
            <a:ext cx="5867400" cy="764400"/>
          </a:xfrm>
          <a:prstGeom prst="rect">
            <a:avLst/>
          </a:prstGeom>
          <a:solidFill>
            <a:srgbClr val="EDEDCB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Was lässt diese Tatsache über Augen mit </a:t>
            </a:r>
            <a:r>
              <a:rPr lang="en-US" sz="1200" i="1">
                <a:solidFill>
                  <a:srgbClr val="0000FF"/>
                </a:solidFill>
              </a:rPr>
              <a:t>Kammerwinkelrezessionsglaukom</a:t>
            </a:r>
            <a:r>
              <a:rPr lang="en-US" sz="1200" i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vermuten?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EDEDCB"/>
                </a:solidFill>
                <a:latin typeface="Arial"/>
                <a:ea typeface="Arial"/>
                <a:cs typeface="Arial"/>
                <a:sym typeface="Arial"/>
              </a:rPr>
              <a:t>Sie deutet darauf hin, dass diese Augen in einem Kopf sitzen, der von vornherein für die Entwicklung eines Glaukoms prädisponiert war</a:t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28"/>
          <p:cNvSpPr txBox="1">
            <a:spLocks noGrp="1"/>
          </p:cNvSpPr>
          <p:nvPr>
            <p:ph type="title"/>
          </p:nvPr>
        </p:nvSpPr>
        <p:spPr>
          <a:xfrm>
            <a:off x="457200" y="122238"/>
            <a:ext cx="7543800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A</a:t>
            </a:r>
            <a:endParaRPr/>
          </a:p>
        </p:txBody>
      </p:sp>
      <p:sp>
        <p:nvSpPr>
          <p:cNvPr id="517" name="Google Shape;517;p28"/>
          <p:cNvSpPr/>
          <p:nvPr/>
        </p:nvSpPr>
        <p:spPr>
          <a:xfrm>
            <a:off x="152400" y="1143000"/>
            <a:ext cx="8382000" cy="54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692150" lvl="0" indent="-347663" algn="l" rtl="0">
              <a:spcBef>
                <a:spcPts val="240"/>
              </a:spcBef>
              <a:spcAft>
                <a:spcPts val="0"/>
              </a:spcAft>
              <a:buNone/>
            </a:pPr>
            <a:r>
              <a:rPr lang="en-US" sz="2400" i="1" dirty="0">
                <a:solidFill>
                  <a:srgbClr val="0000FF"/>
                </a:solidFill>
              </a:rPr>
              <a:t>1) </a:t>
            </a:r>
            <a:r>
              <a:rPr lang="en-US" sz="2400" i="1" u="sng" dirty="0" err="1">
                <a:solidFill>
                  <a:srgbClr val="0000FF"/>
                </a:solidFill>
              </a:rPr>
              <a:t>Glaukom</a:t>
            </a:r>
            <a:r>
              <a:rPr lang="en-US" sz="2400" i="1" u="sng" dirty="0">
                <a:solidFill>
                  <a:srgbClr val="0000FF"/>
                </a:solidFill>
              </a:rPr>
              <a:t> </a:t>
            </a:r>
            <a:r>
              <a:rPr lang="en-US" sz="2400" i="1" u="sng" dirty="0" err="1">
                <a:solidFill>
                  <a:srgbClr val="0000FF"/>
                </a:solidFill>
              </a:rPr>
              <a:t>aufgrund</a:t>
            </a:r>
            <a:r>
              <a:rPr lang="en-US" sz="2400" i="1" u="sng" dirty="0">
                <a:solidFill>
                  <a:srgbClr val="0000FF"/>
                </a:solidFill>
              </a:rPr>
              <a:t> </a:t>
            </a:r>
            <a:r>
              <a:rPr lang="en-US" sz="2400" i="1" u="sng" dirty="0" err="1">
                <a:solidFill>
                  <a:srgbClr val="0000FF"/>
                </a:solidFill>
              </a:rPr>
              <a:t>einer</a:t>
            </a:r>
            <a:r>
              <a:rPr lang="en-US" sz="2400" i="1" u="sng" dirty="0">
                <a:solidFill>
                  <a:srgbClr val="0000FF"/>
                </a:solidFill>
              </a:rPr>
              <a:t> </a:t>
            </a:r>
            <a:r>
              <a:rPr lang="en-US" sz="2400" i="1" u="sng" dirty="0" err="1">
                <a:solidFill>
                  <a:srgbClr val="0000FF"/>
                </a:solidFill>
              </a:rPr>
              <a:t>Kammerwinkelrezession</a:t>
            </a:r>
            <a:endParaRPr sz="2400" b="0" i="0" u="sng" strike="noStrike" cap="none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8" name="Google Shape;518;p28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28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9" name="Google Shape;519;p28"/>
          <p:cNvSpPr txBox="1"/>
          <p:nvPr/>
        </p:nvSpPr>
        <p:spPr>
          <a:xfrm>
            <a:off x="3193994" y="182217"/>
            <a:ext cx="2756011" cy="400110"/>
          </a:xfrm>
          <a:prstGeom prst="rect">
            <a:avLst/>
          </a:prstGeom>
          <a:solidFill>
            <a:srgbClr val="FEFF83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Der angehobene Kammerwinkel</a:t>
            </a:r>
            <a:endParaRPr/>
          </a:p>
        </p:txBody>
      </p:sp>
      <p:sp>
        <p:nvSpPr>
          <p:cNvPr id="520" name="Google Shape;520;p28"/>
          <p:cNvSpPr/>
          <p:nvPr/>
        </p:nvSpPr>
        <p:spPr>
          <a:xfrm>
            <a:off x="249325" y="2133600"/>
            <a:ext cx="609600" cy="45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1" name="Google Shape;521;p28"/>
          <p:cNvSpPr txBox="1"/>
          <p:nvPr/>
        </p:nvSpPr>
        <p:spPr>
          <a:xfrm>
            <a:off x="1219200" y="2133600"/>
            <a:ext cx="7543800" cy="3965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600" i="1" dirty="0">
                <a:solidFill>
                  <a:srgbClr val="B7B7B7"/>
                </a:solidFill>
              </a:rPr>
              <a:t>In </a:t>
            </a:r>
            <a:r>
              <a:rPr lang="en-US" sz="1600" i="1" dirty="0" err="1">
                <a:solidFill>
                  <a:srgbClr val="B7B7B7"/>
                </a:solidFill>
              </a:rPr>
              <a:t>welchem</a:t>
            </a:r>
            <a:r>
              <a:rPr lang="en-US" sz="1600" i="1" dirty="0">
                <a:solidFill>
                  <a:srgbClr val="B7B7B7"/>
                </a:solidFill>
              </a:rPr>
              <a:t> </a:t>
            </a:r>
            <a:r>
              <a:rPr lang="en-US" sz="1600" i="1" dirty="0" err="1">
                <a:solidFill>
                  <a:srgbClr val="B7B7B7"/>
                </a:solidFill>
              </a:rPr>
              <a:t>zeitlichen</a:t>
            </a:r>
            <a:r>
              <a:rPr lang="en-US" sz="1600" i="1" dirty="0">
                <a:solidFill>
                  <a:srgbClr val="B7B7B7"/>
                </a:solidFill>
              </a:rPr>
              <a:t> Abstand </a:t>
            </a:r>
            <a:r>
              <a:rPr lang="en-US" sz="1600" i="1" dirty="0" err="1">
                <a:solidFill>
                  <a:srgbClr val="B7B7B7"/>
                </a:solidFill>
              </a:rPr>
              <a:t>zum</a:t>
            </a:r>
            <a:r>
              <a:rPr lang="en-US" sz="1600" i="1" dirty="0">
                <a:solidFill>
                  <a:srgbClr val="B7B7B7"/>
                </a:solidFill>
              </a:rPr>
              <a:t> </a:t>
            </a:r>
            <a:r>
              <a:rPr lang="en-US" sz="1600" i="1" dirty="0" err="1">
                <a:solidFill>
                  <a:srgbClr val="B7B7B7"/>
                </a:solidFill>
              </a:rPr>
              <a:t>auslösenden</a:t>
            </a:r>
            <a:r>
              <a:rPr lang="en-US" sz="1600" i="1" dirty="0">
                <a:solidFill>
                  <a:srgbClr val="B7B7B7"/>
                </a:solidFill>
              </a:rPr>
              <a:t> Trauma </a:t>
            </a:r>
            <a:r>
              <a:rPr lang="en-US" sz="1600" i="1" dirty="0" err="1">
                <a:solidFill>
                  <a:srgbClr val="B7B7B7"/>
                </a:solidFill>
              </a:rPr>
              <a:t>entwickelt</a:t>
            </a:r>
            <a:r>
              <a:rPr lang="en-US" sz="1600" i="1" dirty="0">
                <a:solidFill>
                  <a:srgbClr val="B7B7B7"/>
                </a:solidFill>
              </a:rPr>
              <a:t> </a:t>
            </a:r>
            <a:r>
              <a:rPr lang="en-US" sz="1600" i="1" dirty="0" err="1">
                <a:solidFill>
                  <a:srgbClr val="B7B7B7"/>
                </a:solidFill>
              </a:rPr>
              <a:t>sich</a:t>
            </a:r>
            <a:r>
              <a:rPr lang="en-US" sz="1600" i="1" dirty="0">
                <a:solidFill>
                  <a:srgbClr val="B7B7B7"/>
                </a:solidFill>
              </a:rPr>
              <a:t> </a:t>
            </a:r>
            <a:r>
              <a:rPr lang="en-US" sz="1600" i="1" dirty="0" err="1">
                <a:solidFill>
                  <a:srgbClr val="B7B7B7"/>
                </a:solidFill>
              </a:rPr>
              <a:t>typischerweise</a:t>
            </a:r>
            <a:r>
              <a:rPr lang="en-US" sz="1600" i="1" dirty="0">
                <a:solidFill>
                  <a:srgbClr val="B7B7B7"/>
                </a:solidFill>
              </a:rPr>
              <a:t> </a:t>
            </a:r>
            <a:r>
              <a:rPr lang="en-US" sz="1600" i="1" dirty="0" err="1">
                <a:solidFill>
                  <a:srgbClr val="B7B7B7"/>
                </a:solidFill>
              </a:rPr>
              <a:t>ein</a:t>
            </a:r>
            <a:r>
              <a:rPr lang="en-US" sz="1600" i="1" dirty="0">
                <a:solidFill>
                  <a:srgbClr val="B7B7B7"/>
                </a:solidFill>
              </a:rPr>
              <a:t> </a:t>
            </a:r>
            <a:r>
              <a:rPr lang="en-US" sz="1600" i="1" dirty="0" err="1">
                <a:solidFill>
                  <a:srgbClr val="B7B7B7"/>
                </a:solidFill>
              </a:rPr>
              <a:t>Kammerwinkelrezessionsglaukom</a:t>
            </a:r>
            <a:r>
              <a:rPr lang="en-US" sz="1600" i="1" dirty="0">
                <a:solidFill>
                  <a:srgbClr val="B7B7B7"/>
                </a:solidFill>
              </a:rPr>
              <a:t>?</a:t>
            </a:r>
            <a:endParaRPr sz="1600" dirty="0">
              <a:solidFill>
                <a:srgbClr val="B7B7B7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600" dirty="0">
                <a:solidFill>
                  <a:srgbClr val="B7B7B7"/>
                </a:solidFill>
              </a:rPr>
              <a:t>Es </a:t>
            </a:r>
            <a:r>
              <a:rPr lang="en-US" sz="1600" dirty="0" err="1">
                <a:solidFill>
                  <a:srgbClr val="B7B7B7"/>
                </a:solidFill>
              </a:rPr>
              <a:t>kann</a:t>
            </a:r>
            <a:r>
              <a:rPr lang="en-US" sz="1600" dirty="0">
                <a:solidFill>
                  <a:srgbClr val="B7B7B7"/>
                </a:solidFill>
              </a:rPr>
              <a:t> </a:t>
            </a:r>
            <a:r>
              <a:rPr lang="en-US" sz="1600" dirty="0" err="1">
                <a:solidFill>
                  <a:srgbClr val="B7B7B7"/>
                </a:solidFill>
              </a:rPr>
              <a:t>unmittelbar</a:t>
            </a:r>
            <a:r>
              <a:rPr lang="en-US" sz="1600" dirty="0">
                <a:solidFill>
                  <a:srgbClr val="B7B7B7"/>
                </a:solidFill>
              </a:rPr>
              <a:t> </a:t>
            </a:r>
            <a:r>
              <a:rPr lang="en-US" sz="1600" dirty="0" err="1">
                <a:solidFill>
                  <a:srgbClr val="B7B7B7"/>
                </a:solidFill>
              </a:rPr>
              <a:t>eintreten</a:t>
            </a:r>
            <a:r>
              <a:rPr lang="en-US" sz="1600" dirty="0">
                <a:solidFill>
                  <a:srgbClr val="B7B7B7"/>
                </a:solidFill>
              </a:rPr>
              <a:t> </a:t>
            </a:r>
            <a:r>
              <a:rPr lang="en-US" sz="1600" dirty="0" err="1">
                <a:solidFill>
                  <a:srgbClr val="B7B7B7"/>
                </a:solidFill>
              </a:rPr>
              <a:t>oder</a:t>
            </a:r>
            <a:r>
              <a:rPr lang="en-US" sz="1600" dirty="0">
                <a:solidFill>
                  <a:srgbClr val="B7B7B7"/>
                </a:solidFill>
              </a:rPr>
              <a:t> </a:t>
            </a:r>
            <a:r>
              <a:rPr lang="en-US" sz="1600" dirty="0" err="1">
                <a:solidFill>
                  <a:srgbClr val="B7B7B7"/>
                </a:solidFill>
              </a:rPr>
              <a:t>sich</a:t>
            </a:r>
            <a:r>
              <a:rPr lang="en-US" sz="1600" dirty="0">
                <a:solidFill>
                  <a:srgbClr val="B7B7B7"/>
                </a:solidFill>
              </a:rPr>
              <a:t> </a:t>
            </a:r>
            <a:r>
              <a:rPr lang="en-US" sz="1600" dirty="0" err="1">
                <a:solidFill>
                  <a:srgbClr val="B7B7B7"/>
                </a:solidFill>
              </a:rPr>
              <a:t>nach</a:t>
            </a:r>
            <a:r>
              <a:rPr lang="en-US" sz="1600" dirty="0">
                <a:solidFill>
                  <a:srgbClr val="B7B7B7"/>
                </a:solidFill>
              </a:rPr>
              <a:t> </a:t>
            </a:r>
            <a:r>
              <a:rPr lang="en-US" sz="1600" dirty="0" err="1">
                <a:solidFill>
                  <a:srgbClr val="B7B7B7"/>
                </a:solidFill>
              </a:rPr>
              <a:t>Monaten</a:t>
            </a:r>
            <a:r>
              <a:rPr lang="en-US" sz="1600" dirty="0">
                <a:solidFill>
                  <a:srgbClr val="B7B7B7"/>
                </a:solidFill>
              </a:rPr>
              <a:t> bis Jahren </a:t>
            </a:r>
            <a:r>
              <a:rPr lang="en-US" sz="1600" dirty="0" err="1">
                <a:solidFill>
                  <a:srgbClr val="B7B7B7"/>
                </a:solidFill>
              </a:rPr>
              <a:t>entwickeln</a:t>
            </a:r>
            <a:r>
              <a:rPr lang="en-US" sz="1600" dirty="0">
                <a:solidFill>
                  <a:srgbClr val="B7B7B7"/>
                </a:solidFill>
              </a:rPr>
              <a:t>.</a:t>
            </a:r>
            <a:endParaRPr sz="1600" i="1" dirty="0">
              <a:solidFill>
                <a:srgbClr val="B7B7B7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1600" dirty="0">
              <a:solidFill>
                <a:srgbClr val="B7B7B7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600" i="1" dirty="0">
                <a:solidFill>
                  <a:srgbClr val="B7B7B7"/>
                </a:solidFill>
              </a:rPr>
              <a:t>Wie </a:t>
            </a:r>
            <a:r>
              <a:rPr lang="en-US" sz="1600" i="1" dirty="0" err="1">
                <a:solidFill>
                  <a:srgbClr val="B7B7B7"/>
                </a:solidFill>
              </a:rPr>
              <a:t>sieht</a:t>
            </a:r>
            <a:r>
              <a:rPr lang="en-US" sz="1600" i="1" dirty="0">
                <a:solidFill>
                  <a:srgbClr val="B7B7B7"/>
                </a:solidFill>
              </a:rPr>
              <a:t> der </a:t>
            </a:r>
            <a:r>
              <a:rPr lang="en-US" sz="1600" i="1" dirty="0" err="1">
                <a:solidFill>
                  <a:srgbClr val="B7B7B7"/>
                </a:solidFill>
              </a:rPr>
              <a:t>klassische</a:t>
            </a:r>
            <a:r>
              <a:rPr lang="en-US" sz="1600" i="1" dirty="0">
                <a:solidFill>
                  <a:srgbClr val="B7B7B7"/>
                </a:solidFill>
              </a:rPr>
              <a:t> </a:t>
            </a:r>
            <a:r>
              <a:rPr lang="en-US" sz="1600" i="1" dirty="0" err="1">
                <a:solidFill>
                  <a:srgbClr val="B7B7B7"/>
                </a:solidFill>
              </a:rPr>
              <a:t>Befund</a:t>
            </a:r>
            <a:r>
              <a:rPr lang="en-US" sz="1600" i="1" dirty="0">
                <a:solidFill>
                  <a:srgbClr val="B7B7B7"/>
                </a:solidFill>
              </a:rPr>
              <a:t> </a:t>
            </a:r>
            <a:r>
              <a:rPr lang="en-US" sz="1600" i="1" dirty="0" err="1">
                <a:solidFill>
                  <a:srgbClr val="B7B7B7"/>
                </a:solidFill>
              </a:rPr>
              <a:t>aus</a:t>
            </a:r>
            <a:r>
              <a:rPr lang="en-US" sz="1600" i="1" dirty="0">
                <a:solidFill>
                  <a:srgbClr val="B7B7B7"/>
                </a:solidFill>
              </a:rPr>
              <a:t>?</a:t>
            </a:r>
            <a:endParaRPr sz="1600" dirty="0">
              <a:solidFill>
                <a:srgbClr val="B7B7B7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600" dirty="0">
                <a:solidFill>
                  <a:srgbClr val="B7B7B7"/>
                </a:solidFill>
              </a:rPr>
              <a:t>Ein Patient </a:t>
            </a:r>
            <a:r>
              <a:rPr lang="en-US" sz="1600" dirty="0" err="1">
                <a:solidFill>
                  <a:srgbClr val="B7B7B7"/>
                </a:solidFill>
              </a:rPr>
              <a:t>mit</a:t>
            </a:r>
            <a:r>
              <a:rPr lang="en-US" sz="1600" dirty="0">
                <a:solidFill>
                  <a:srgbClr val="B7B7B7"/>
                </a:solidFill>
              </a:rPr>
              <a:t> </a:t>
            </a:r>
            <a:r>
              <a:rPr lang="en-US" sz="1600" dirty="0" err="1">
                <a:solidFill>
                  <a:srgbClr val="B7B7B7"/>
                </a:solidFill>
              </a:rPr>
              <a:t>einem</a:t>
            </a:r>
            <a:r>
              <a:rPr lang="en-US" sz="1600" dirty="0">
                <a:solidFill>
                  <a:srgbClr val="B7B7B7"/>
                </a:solidFill>
              </a:rPr>
              <a:t> </a:t>
            </a:r>
            <a:r>
              <a:rPr lang="en-US" sz="1600" dirty="0" err="1">
                <a:solidFill>
                  <a:srgbClr val="B7B7B7"/>
                </a:solidFill>
              </a:rPr>
              <a:t>scheinbar</a:t>
            </a:r>
            <a:r>
              <a:rPr lang="en-US" sz="1600" dirty="0">
                <a:solidFill>
                  <a:srgbClr val="B7B7B7"/>
                </a:solidFill>
              </a:rPr>
              <a:t> </a:t>
            </a:r>
            <a:r>
              <a:rPr lang="en-US" sz="1600" dirty="0" err="1">
                <a:solidFill>
                  <a:srgbClr val="B7B7B7"/>
                </a:solidFill>
              </a:rPr>
              <a:t>einseitigen</a:t>
            </a:r>
            <a:r>
              <a:rPr lang="en-US" sz="1600" dirty="0">
                <a:solidFill>
                  <a:srgbClr val="B7B7B7"/>
                </a:solidFill>
              </a:rPr>
              <a:t> </a:t>
            </a:r>
            <a:r>
              <a:rPr lang="en-US" sz="1600" dirty="0">
                <a:solidFill>
                  <a:srgbClr val="B7B7B7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26"/>
                  </a:ext>
                </a:extLst>
              </a:rPr>
              <a:t>POWG</a:t>
            </a:r>
            <a:r>
              <a:rPr lang="en-US" sz="1600" dirty="0">
                <a:solidFill>
                  <a:srgbClr val="B7B7B7"/>
                </a:solidFill>
              </a:rPr>
              <a:t>.</a:t>
            </a:r>
            <a:endParaRPr sz="1600" i="1" dirty="0">
              <a:solidFill>
                <a:srgbClr val="B7B7B7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1600" dirty="0">
              <a:solidFill>
                <a:srgbClr val="B7B7B7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600" i="1" dirty="0" err="1">
                <a:solidFill>
                  <a:srgbClr val="B7B7B7"/>
                </a:solidFill>
              </a:rPr>
              <a:t>Gibt</a:t>
            </a:r>
            <a:r>
              <a:rPr lang="en-US" sz="1600" i="1" dirty="0">
                <a:solidFill>
                  <a:srgbClr val="B7B7B7"/>
                </a:solidFill>
              </a:rPr>
              <a:t> es </a:t>
            </a:r>
            <a:r>
              <a:rPr lang="en-US" sz="1600" i="1" dirty="0" err="1">
                <a:solidFill>
                  <a:srgbClr val="B7B7B7"/>
                </a:solidFill>
              </a:rPr>
              <a:t>eine</a:t>
            </a:r>
            <a:r>
              <a:rPr lang="en-US" sz="1600" i="1" dirty="0">
                <a:solidFill>
                  <a:srgbClr val="B7B7B7"/>
                </a:solidFill>
              </a:rPr>
              <a:t> </a:t>
            </a:r>
            <a:r>
              <a:rPr lang="en-US" sz="1600" i="1" dirty="0" err="1">
                <a:solidFill>
                  <a:srgbClr val="B7B7B7"/>
                </a:solidFill>
              </a:rPr>
              <a:t>Korrelation</a:t>
            </a:r>
            <a:r>
              <a:rPr lang="en-US" sz="1600" i="1" dirty="0">
                <a:solidFill>
                  <a:srgbClr val="B7B7B7"/>
                </a:solidFill>
              </a:rPr>
              <a:t> </a:t>
            </a:r>
            <a:r>
              <a:rPr lang="en-US" sz="1600" i="1" dirty="0" err="1">
                <a:solidFill>
                  <a:srgbClr val="B7B7B7"/>
                </a:solidFill>
              </a:rPr>
              <a:t>zwischen</a:t>
            </a:r>
            <a:r>
              <a:rPr lang="en-US" sz="1600" i="1" dirty="0">
                <a:solidFill>
                  <a:srgbClr val="B7B7B7"/>
                </a:solidFill>
              </a:rPr>
              <a:t> dem </a:t>
            </a:r>
            <a:r>
              <a:rPr lang="en-US" sz="1600" i="1" dirty="0" err="1">
                <a:solidFill>
                  <a:srgbClr val="B7B7B7"/>
                </a:solidFill>
              </a:rPr>
              <a:t>Ausmaß</a:t>
            </a:r>
            <a:r>
              <a:rPr lang="en-US" sz="1600" i="1" dirty="0">
                <a:solidFill>
                  <a:srgbClr val="B7B7B7"/>
                </a:solidFill>
              </a:rPr>
              <a:t> der </a:t>
            </a:r>
            <a:r>
              <a:rPr lang="en-US" sz="1600" i="1" dirty="0" err="1">
                <a:solidFill>
                  <a:srgbClr val="B7B7B7"/>
                </a:solidFill>
              </a:rPr>
              <a:t>Kammerwinkelrezession</a:t>
            </a:r>
            <a:r>
              <a:rPr lang="en-US" sz="1600" i="1" dirty="0">
                <a:solidFill>
                  <a:srgbClr val="B7B7B7"/>
                </a:solidFill>
              </a:rPr>
              <a:t> und dem Risiko für die </a:t>
            </a:r>
            <a:r>
              <a:rPr lang="en-US" sz="1600" i="1" dirty="0" err="1">
                <a:solidFill>
                  <a:srgbClr val="B7B7B7"/>
                </a:solidFill>
              </a:rPr>
              <a:t>Entwicklung</a:t>
            </a:r>
            <a:r>
              <a:rPr lang="en-US" sz="1600" i="1" dirty="0">
                <a:solidFill>
                  <a:srgbClr val="B7B7B7"/>
                </a:solidFill>
              </a:rPr>
              <a:t> </a:t>
            </a:r>
            <a:r>
              <a:rPr lang="en-US" sz="1600" i="1" dirty="0" err="1">
                <a:solidFill>
                  <a:srgbClr val="B7B7B7"/>
                </a:solidFill>
              </a:rPr>
              <a:t>eines</a:t>
            </a:r>
            <a:r>
              <a:rPr lang="en-US" sz="1600" i="1" dirty="0">
                <a:solidFill>
                  <a:srgbClr val="B7B7B7"/>
                </a:solidFill>
              </a:rPr>
              <a:t> </a:t>
            </a:r>
            <a:r>
              <a:rPr lang="en-US" sz="1600" i="1" dirty="0" err="1">
                <a:solidFill>
                  <a:srgbClr val="B7B7B7"/>
                </a:solidFill>
              </a:rPr>
              <a:t>Glaukoms</a:t>
            </a:r>
            <a:r>
              <a:rPr lang="en-US" sz="1600" i="1" dirty="0">
                <a:solidFill>
                  <a:srgbClr val="B7B7B7"/>
                </a:solidFill>
              </a:rPr>
              <a:t>?</a:t>
            </a:r>
            <a:endParaRPr sz="1600" i="1" dirty="0">
              <a:solidFill>
                <a:srgbClr val="B7B7B7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600" dirty="0">
                <a:solidFill>
                  <a:srgbClr val="B7B7B7"/>
                </a:solidFill>
              </a:rPr>
              <a:t>Ja</a:t>
            </a:r>
            <a:endParaRPr sz="1600" i="1" dirty="0">
              <a:solidFill>
                <a:srgbClr val="B7B7B7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1600" dirty="0">
              <a:solidFill>
                <a:srgbClr val="B7B7B7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600" i="1" dirty="0" err="1">
                <a:solidFill>
                  <a:srgbClr val="B7B7B7"/>
                </a:solidFill>
              </a:rPr>
              <a:t>Gibt</a:t>
            </a:r>
            <a:r>
              <a:rPr lang="en-US" sz="1600" i="1" dirty="0">
                <a:solidFill>
                  <a:srgbClr val="B7B7B7"/>
                </a:solidFill>
              </a:rPr>
              <a:t> es </a:t>
            </a:r>
            <a:r>
              <a:rPr lang="en-US" sz="1600" i="1" dirty="0" err="1">
                <a:solidFill>
                  <a:srgbClr val="B7B7B7"/>
                </a:solidFill>
              </a:rPr>
              <a:t>eine</a:t>
            </a:r>
            <a:r>
              <a:rPr lang="en-US" sz="1600" i="1" dirty="0">
                <a:solidFill>
                  <a:srgbClr val="B7B7B7"/>
                </a:solidFill>
              </a:rPr>
              <a:t> </a:t>
            </a:r>
            <a:r>
              <a:rPr lang="en-US" sz="1600" i="1" dirty="0" err="1">
                <a:solidFill>
                  <a:srgbClr val="B7B7B7"/>
                </a:solidFill>
              </a:rPr>
              <a:t>Korrelation</a:t>
            </a:r>
            <a:r>
              <a:rPr lang="en-US" sz="1600" i="1" dirty="0">
                <a:solidFill>
                  <a:srgbClr val="B7B7B7"/>
                </a:solidFill>
              </a:rPr>
              <a:t> </a:t>
            </a:r>
            <a:r>
              <a:rPr lang="en-US" sz="1600" i="1" dirty="0" err="1">
                <a:solidFill>
                  <a:srgbClr val="B7B7B7"/>
                </a:solidFill>
              </a:rPr>
              <a:t>zwischen</a:t>
            </a:r>
            <a:r>
              <a:rPr lang="en-US" sz="1600" i="1" dirty="0">
                <a:solidFill>
                  <a:srgbClr val="B7B7B7"/>
                </a:solidFill>
              </a:rPr>
              <a:t> dem </a:t>
            </a:r>
            <a:r>
              <a:rPr lang="en-US" sz="1600" i="1" dirty="0" err="1">
                <a:solidFill>
                  <a:srgbClr val="B7B7B7"/>
                </a:solidFill>
              </a:rPr>
              <a:t>Auftreten</a:t>
            </a:r>
            <a:r>
              <a:rPr lang="en-US" sz="1600" i="1" dirty="0">
                <a:solidFill>
                  <a:srgbClr val="B7B7B7"/>
                </a:solidFill>
              </a:rPr>
              <a:t> </a:t>
            </a:r>
            <a:r>
              <a:rPr lang="en-US" sz="1600" i="1" dirty="0" err="1">
                <a:solidFill>
                  <a:srgbClr val="B7B7B7"/>
                </a:solidFill>
              </a:rPr>
              <a:t>eines</a:t>
            </a:r>
            <a:r>
              <a:rPr lang="en-US" sz="1600" i="1" dirty="0">
                <a:solidFill>
                  <a:srgbClr val="B7B7B7"/>
                </a:solidFill>
              </a:rPr>
              <a:t> </a:t>
            </a:r>
            <a:r>
              <a:rPr lang="en-US" sz="1600" i="1" dirty="0" err="1">
                <a:solidFill>
                  <a:srgbClr val="B7B7B7"/>
                </a:solidFill>
              </a:rPr>
              <a:t>Kammerwinkelrezessionsglaukoms</a:t>
            </a:r>
            <a:r>
              <a:rPr lang="en-US" sz="1600" i="1" dirty="0">
                <a:solidFill>
                  <a:srgbClr val="B7B7B7"/>
                </a:solidFill>
              </a:rPr>
              <a:t> in </a:t>
            </a:r>
            <a:r>
              <a:rPr lang="en-US" sz="1600" i="1" dirty="0" err="1">
                <a:solidFill>
                  <a:srgbClr val="B7B7B7"/>
                </a:solidFill>
              </a:rPr>
              <a:t>einem</a:t>
            </a:r>
            <a:r>
              <a:rPr lang="en-US" sz="1600" i="1" dirty="0">
                <a:solidFill>
                  <a:srgbClr val="B7B7B7"/>
                </a:solidFill>
              </a:rPr>
              <a:t> Auge und der </a:t>
            </a:r>
            <a:r>
              <a:rPr lang="en-US" sz="1600" i="1" dirty="0" err="1">
                <a:solidFill>
                  <a:srgbClr val="B7B7B7"/>
                </a:solidFill>
              </a:rPr>
              <a:t>Entwicklung</a:t>
            </a:r>
            <a:r>
              <a:rPr lang="en-US" sz="1600" i="1" dirty="0">
                <a:solidFill>
                  <a:srgbClr val="B7B7B7"/>
                </a:solidFill>
              </a:rPr>
              <a:t> </a:t>
            </a:r>
            <a:r>
              <a:rPr lang="en-US" sz="1600" i="1" dirty="0" err="1">
                <a:solidFill>
                  <a:srgbClr val="B7B7B7"/>
                </a:solidFill>
              </a:rPr>
              <a:t>eines</a:t>
            </a:r>
            <a:r>
              <a:rPr lang="en-US" sz="1600" i="1" dirty="0">
                <a:solidFill>
                  <a:srgbClr val="B7B7B7"/>
                </a:solidFill>
              </a:rPr>
              <a:t> </a:t>
            </a:r>
            <a:r>
              <a:rPr lang="en-US" sz="1600" i="1" dirty="0" err="1">
                <a:solidFill>
                  <a:srgbClr val="B7B7B7"/>
                </a:solidFill>
              </a:rPr>
              <a:t>erhöhten</a:t>
            </a:r>
            <a:r>
              <a:rPr lang="en-US" sz="1600" i="1" dirty="0">
                <a:solidFill>
                  <a:srgbClr val="B7B7B7"/>
                </a:solidFill>
              </a:rPr>
              <a:t> </a:t>
            </a:r>
            <a:r>
              <a:rPr lang="en-US" sz="1600" i="1" dirty="0" err="1">
                <a:solidFill>
                  <a:srgbClr val="B7B7B7"/>
                </a:solidFill>
              </a:rPr>
              <a:t>intraokularen</a:t>
            </a:r>
            <a:r>
              <a:rPr lang="en-US" sz="1600" i="1" dirty="0">
                <a:solidFill>
                  <a:srgbClr val="B7B7B7"/>
                </a:solidFill>
              </a:rPr>
              <a:t> </a:t>
            </a:r>
            <a:r>
              <a:rPr lang="en-US" sz="1600" i="1" dirty="0" err="1">
                <a:solidFill>
                  <a:srgbClr val="B7B7B7"/>
                </a:solidFill>
              </a:rPr>
              <a:t>Drucks</a:t>
            </a:r>
            <a:r>
              <a:rPr lang="en-US" sz="1600" i="1" dirty="0">
                <a:solidFill>
                  <a:srgbClr val="B7B7B7"/>
                </a:solidFill>
              </a:rPr>
              <a:t> </a:t>
            </a:r>
            <a:r>
              <a:rPr lang="en-US" sz="1600" i="1" dirty="0" err="1">
                <a:solidFill>
                  <a:srgbClr val="B7B7B7"/>
                </a:solidFill>
              </a:rPr>
              <a:t>im</a:t>
            </a:r>
            <a:r>
              <a:rPr lang="en-US" sz="1600" i="1" dirty="0">
                <a:solidFill>
                  <a:srgbClr val="B7B7B7"/>
                </a:solidFill>
              </a:rPr>
              <a:t> </a:t>
            </a:r>
            <a:r>
              <a:rPr lang="en-US" sz="1600" i="1" dirty="0" err="1">
                <a:solidFill>
                  <a:srgbClr val="B7B7B7"/>
                </a:solidFill>
              </a:rPr>
              <a:t>kontralateralen</a:t>
            </a:r>
            <a:r>
              <a:rPr lang="en-US" sz="1600" i="1" dirty="0">
                <a:solidFill>
                  <a:srgbClr val="B7B7B7"/>
                </a:solidFill>
              </a:rPr>
              <a:t> Auge?</a:t>
            </a:r>
            <a:endParaRPr sz="1600" i="1" dirty="0">
              <a:solidFill>
                <a:srgbClr val="B7B7B7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600" dirty="0">
                <a:solidFill>
                  <a:srgbClr val="B7B7B7"/>
                </a:solidFill>
              </a:rPr>
              <a:t>Ja – </a:t>
            </a:r>
            <a:r>
              <a:rPr lang="en-US" sz="1600" dirty="0" err="1">
                <a:solidFill>
                  <a:srgbClr val="B7B7B7"/>
                </a:solidFill>
              </a:rPr>
              <a:t>ein</a:t>
            </a:r>
            <a:r>
              <a:rPr lang="en-US" sz="1600" dirty="0">
                <a:solidFill>
                  <a:srgbClr val="B7B7B7"/>
                </a:solidFill>
              </a:rPr>
              <a:t> </a:t>
            </a:r>
            <a:r>
              <a:rPr lang="en-US" sz="1600" dirty="0" err="1">
                <a:solidFill>
                  <a:srgbClr val="B7B7B7"/>
                </a:solidFill>
              </a:rPr>
              <a:t>erhöhter</a:t>
            </a:r>
            <a:r>
              <a:rPr lang="en-US" sz="1600" dirty="0">
                <a:solidFill>
                  <a:srgbClr val="B7B7B7"/>
                </a:solidFill>
              </a:rPr>
              <a:t> </a:t>
            </a:r>
            <a:r>
              <a:rPr lang="en-US" sz="1600" dirty="0" err="1">
                <a:solidFill>
                  <a:srgbClr val="B7B7B7"/>
                </a:solidFill>
              </a:rPr>
              <a:t>Augeninnendruck</a:t>
            </a:r>
            <a:r>
              <a:rPr lang="en-US" sz="1600" dirty="0">
                <a:solidFill>
                  <a:srgbClr val="B7B7B7"/>
                </a:solidFill>
              </a:rPr>
              <a:t> </a:t>
            </a:r>
            <a:r>
              <a:rPr lang="en-US" sz="1600" dirty="0" err="1">
                <a:solidFill>
                  <a:srgbClr val="B7B7B7"/>
                </a:solidFill>
              </a:rPr>
              <a:t>kann</a:t>
            </a:r>
            <a:r>
              <a:rPr lang="en-US" sz="1600" dirty="0">
                <a:solidFill>
                  <a:srgbClr val="B7B7B7"/>
                </a:solidFill>
              </a:rPr>
              <a:t> </a:t>
            </a:r>
            <a:r>
              <a:rPr lang="en-US" sz="1600" dirty="0" err="1">
                <a:solidFill>
                  <a:srgbClr val="B7B7B7"/>
                </a:solidFill>
              </a:rPr>
              <a:t>im</a:t>
            </a:r>
            <a:r>
              <a:rPr lang="en-US" sz="1600" dirty="0">
                <a:solidFill>
                  <a:srgbClr val="B7B7B7"/>
                </a:solidFill>
              </a:rPr>
              <a:t> </a:t>
            </a:r>
            <a:r>
              <a:rPr lang="en-US" sz="1600" dirty="0" err="1">
                <a:solidFill>
                  <a:srgbClr val="B7B7B7"/>
                </a:solidFill>
              </a:rPr>
              <a:t>Partnerauge</a:t>
            </a:r>
            <a:r>
              <a:rPr lang="en-US" sz="1600" dirty="0">
                <a:solidFill>
                  <a:srgbClr val="B7B7B7"/>
                </a:solidFill>
              </a:rPr>
              <a:t> </a:t>
            </a:r>
            <a:r>
              <a:rPr lang="en-US" sz="1600" b="1" dirty="0">
                <a:solidFill>
                  <a:schemeClr val="dk1"/>
                </a:solidFill>
              </a:rPr>
              <a:t>in bis </a:t>
            </a:r>
            <a:r>
              <a:rPr lang="en-US" sz="1600" b="1" dirty="0" err="1">
                <a:solidFill>
                  <a:schemeClr val="dk1"/>
                </a:solidFill>
              </a:rPr>
              <a:t>zu</a:t>
            </a:r>
            <a:r>
              <a:rPr lang="en-US" sz="1600" b="1" dirty="0">
                <a:solidFill>
                  <a:schemeClr val="dk1"/>
                </a:solidFill>
              </a:rPr>
              <a:t> 50 % der </a:t>
            </a:r>
            <a:r>
              <a:rPr lang="en-US" sz="1600" b="1" dirty="0" err="1">
                <a:solidFill>
                  <a:schemeClr val="dk1"/>
                </a:solidFill>
              </a:rPr>
              <a:t>Fälle</a:t>
            </a:r>
            <a:r>
              <a:rPr lang="en-US" sz="1600" b="1" dirty="0">
                <a:solidFill>
                  <a:schemeClr val="dk1"/>
                </a:solidFill>
              </a:rPr>
              <a:t> </a:t>
            </a:r>
            <a:r>
              <a:rPr lang="en-US" sz="1600" dirty="0" err="1">
                <a:solidFill>
                  <a:srgbClr val="B7B7B7"/>
                </a:solidFill>
              </a:rPr>
              <a:t>auftreten</a:t>
            </a:r>
            <a:r>
              <a:rPr lang="en-US" sz="1600" dirty="0">
                <a:solidFill>
                  <a:srgbClr val="B7B7B7"/>
                </a:solidFill>
              </a:rPr>
              <a:t>.</a:t>
            </a:r>
            <a:endParaRPr sz="1600" i="1" dirty="0">
              <a:solidFill>
                <a:srgbClr val="BFBFBF"/>
              </a:solidFill>
            </a:endParaRPr>
          </a:p>
        </p:txBody>
      </p:sp>
      <p:sp>
        <p:nvSpPr>
          <p:cNvPr id="522" name="Google Shape;522;p28"/>
          <p:cNvSpPr txBox="1"/>
          <p:nvPr/>
        </p:nvSpPr>
        <p:spPr>
          <a:xfrm>
            <a:off x="1828800" y="5715000"/>
            <a:ext cx="5867400" cy="764400"/>
          </a:xfrm>
          <a:prstGeom prst="rect">
            <a:avLst/>
          </a:prstGeom>
          <a:solidFill>
            <a:srgbClr val="EDEDCB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200" i="1">
                <a:solidFill>
                  <a:srgbClr val="0000FF"/>
                </a:solidFill>
              </a:rPr>
              <a:t>Was lässt diese Tatsache über Augen mit Kammerwinkelrezessionsglaukom vermuten?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FF"/>
                </a:solidFill>
              </a:rPr>
              <a:t>Dies spricht dafür, dass diese Veränderungen bei einer Person auftreten, die bereits grundsätzlich dazu veranlagt war, ein Glaukom zu entwickeln.</a:t>
            </a: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29"/>
          <p:cNvSpPr txBox="1">
            <a:spLocks noGrp="1"/>
          </p:cNvSpPr>
          <p:nvPr>
            <p:ph type="title"/>
          </p:nvPr>
        </p:nvSpPr>
        <p:spPr>
          <a:xfrm>
            <a:off x="457200" y="122238"/>
            <a:ext cx="7543800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F</a:t>
            </a:r>
            <a:endParaRPr/>
          </a:p>
        </p:txBody>
      </p:sp>
      <p:sp>
        <p:nvSpPr>
          <p:cNvPr id="529" name="Google Shape;529;p29"/>
          <p:cNvSpPr/>
          <p:nvPr/>
        </p:nvSpPr>
        <p:spPr>
          <a:xfrm>
            <a:off x="152400" y="1143000"/>
            <a:ext cx="8382000" cy="54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692150" lvl="0" indent="-347663" algn="l" rtl="0">
              <a:spcBef>
                <a:spcPts val="240"/>
              </a:spcBef>
              <a:spcAft>
                <a:spcPts val="0"/>
              </a:spcAft>
              <a:buNone/>
            </a:pPr>
            <a:r>
              <a:rPr lang="en-US" sz="2400" i="1" dirty="0">
                <a:solidFill>
                  <a:srgbClr val="0000FF"/>
                </a:solidFill>
              </a:rPr>
              <a:t>1) </a:t>
            </a:r>
            <a:r>
              <a:rPr lang="en-US" sz="2400" i="1" u="sng" dirty="0" err="1">
                <a:solidFill>
                  <a:srgbClr val="0000FF"/>
                </a:solidFill>
              </a:rPr>
              <a:t>Glaukom</a:t>
            </a:r>
            <a:r>
              <a:rPr lang="en-US" sz="2400" i="1" u="sng" dirty="0">
                <a:solidFill>
                  <a:srgbClr val="0000FF"/>
                </a:solidFill>
              </a:rPr>
              <a:t> </a:t>
            </a:r>
            <a:r>
              <a:rPr lang="en-US" sz="2400" i="1" u="sng" dirty="0" err="1">
                <a:solidFill>
                  <a:srgbClr val="0000FF"/>
                </a:solidFill>
              </a:rPr>
              <a:t>aufgrund</a:t>
            </a:r>
            <a:r>
              <a:rPr lang="en-US" sz="2400" i="1" u="sng" dirty="0">
                <a:solidFill>
                  <a:srgbClr val="0000FF"/>
                </a:solidFill>
              </a:rPr>
              <a:t> </a:t>
            </a:r>
            <a:r>
              <a:rPr lang="en-US" sz="2400" i="1" u="sng" dirty="0" err="1">
                <a:solidFill>
                  <a:srgbClr val="0000FF"/>
                </a:solidFill>
              </a:rPr>
              <a:t>einer</a:t>
            </a:r>
            <a:r>
              <a:rPr lang="en-US" sz="2400" i="1" u="sng" dirty="0">
                <a:solidFill>
                  <a:srgbClr val="0000FF"/>
                </a:solidFill>
              </a:rPr>
              <a:t> </a:t>
            </a:r>
            <a:r>
              <a:rPr lang="en-US" sz="2400" i="1" u="sng" dirty="0" err="1">
                <a:solidFill>
                  <a:srgbClr val="0000FF"/>
                </a:solidFill>
              </a:rPr>
              <a:t>Kammerwinkelrezession</a:t>
            </a:r>
            <a:endParaRPr sz="2400" b="0" i="0" u="sng" strike="noStrike" cap="none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0" name="Google Shape;530;p29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29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1" name="Google Shape;531;p29"/>
          <p:cNvSpPr txBox="1"/>
          <p:nvPr/>
        </p:nvSpPr>
        <p:spPr>
          <a:xfrm>
            <a:off x="3193994" y="182217"/>
            <a:ext cx="2756011" cy="400110"/>
          </a:xfrm>
          <a:prstGeom prst="rect">
            <a:avLst/>
          </a:prstGeom>
          <a:solidFill>
            <a:srgbClr val="FEFF83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Der angehobene Kammerwinkel</a:t>
            </a:r>
            <a:endParaRPr/>
          </a:p>
        </p:txBody>
      </p:sp>
      <p:sp>
        <p:nvSpPr>
          <p:cNvPr id="532" name="Google Shape;532;p29"/>
          <p:cNvSpPr/>
          <p:nvPr/>
        </p:nvSpPr>
        <p:spPr>
          <a:xfrm>
            <a:off x="91800" y="2237000"/>
            <a:ext cx="609600" cy="45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3" name="Google Shape;533;p29"/>
          <p:cNvSpPr txBox="1"/>
          <p:nvPr/>
        </p:nvSpPr>
        <p:spPr>
          <a:xfrm>
            <a:off x="1219200" y="2133600"/>
            <a:ext cx="7543800" cy="44576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600" i="1" dirty="0">
                <a:solidFill>
                  <a:schemeClr val="dk1"/>
                </a:solidFill>
              </a:rPr>
              <a:t>In </a:t>
            </a:r>
            <a:r>
              <a:rPr lang="en-US" sz="1600" i="1" dirty="0" err="1">
                <a:solidFill>
                  <a:schemeClr val="dk1"/>
                </a:solidFill>
              </a:rPr>
              <a:t>welchem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zeitlichen</a:t>
            </a:r>
            <a:r>
              <a:rPr lang="en-US" sz="1600" i="1" dirty="0">
                <a:solidFill>
                  <a:schemeClr val="dk1"/>
                </a:solidFill>
              </a:rPr>
              <a:t> Abstand </a:t>
            </a:r>
            <a:r>
              <a:rPr lang="en-US" sz="1600" i="1" dirty="0" err="1">
                <a:solidFill>
                  <a:schemeClr val="dk1"/>
                </a:solidFill>
              </a:rPr>
              <a:t>zum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auslösenden</a:t>
            </a:r>
            <a:r>
              <a:rPr lang="en-US" sz="1600" i="1" dirty="0">
                <a:solidFill>
                  <a:schemeClr val="dk1"/>
                </a:solidFill>
              </a:rPr>
              <a:t> Trauma </a:t>
            </a:r>
            <a:r>
              <a:rPr lang="en-US" sz="1600" i="1" dirty="0" err="1">
                <a:solidFill>
                  <a:schemeClr val="dk1"/>
                </a:solidFill>
              </a:rPr>
              <a:t>entwickelt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sich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typischerweise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ein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Kammerwinkelrezessionsglaukom</a:t>
            </a:r>
            <a:r>
              <a:rPr lang="en-US" sz="1600" i="1" dirty="0">
                <a:solidFill>
                  <a:schemeClr val="dk1"/>
                </a:solidFill>
              </a:rPr>
              <a:t>?</a:t>
            </a:r>
            <a:endParaRPr sz="16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600" dirty="0">
                <a:solidFill>
                  <a:schemeClr val="dk1"/>
                </a:solidFill>
              </a:rPr>
              <a:t>Es </a:t>
            </a:r>
            <a:r>
              <a:rPr lang="en-US" sz="1600" dirty="0" err="1">
                <a:solidFill>
                  <a:schemeClr val="dk1"/>
                </a:solidFill>
              </a:rPr>
              <a:t>kann</a:t>
            </a:r>
            <a:r>
              <a:rPr lang="en-US" sz="1600" dirty="0">
                <a:solidFill>
                  <a:schemeClr val="dk1"/>
                </a:solidFill>
              </a:rPr>
              <a:t> </a:t>
            </a:r>
            <a:r>
              <a:rPr lang="en-US" sz="1600" dirty="0" err="1">
                <a:solidFill>
                  <a:schemeClr val="dk1"/>
                </a:solidFill>
              </a:rPr>
              <a:t>unmittelbar</a:t>
            </a:r>
            <a:r>
              <a:rPr lang="en-US" sz="1600" dirty="0">
                <a:solidFill>
                  <a:schemeClr val="dk1"/>
                </a:solidFill>
              </a:rPr>
              <a:t> </a:t>
            </a:r>
            <a:r>
              <a:rPr lang="en-US" sz="1600" dirty="0" err="1">
                <a:solidFill>
                  <a:schemeClr val="dk1"/>
                </a:solidFill>
              </a:rPr>
              <a:t>eintreten</a:t>
            </a:r>
            <a:r>
              <a:rPr lang="en-US" sz="1600" dirty="0">
                <a:solidFill>
                  <a:schemeClr val="dk1"/>
                </a:solidFill>
              </a:rPr>
              <a:t> </a:t>
            </a:r>
            <a:r>
              <a:rPr lang="en-US" sz="1600" dirty="0" err="1">
                <a:solidFill>
                  <a:schemeClr val="dk1"/>
                </a:solidFill>
              </a:rPr>
              <a:t>oder</a:t>
            </a:r>
            <a:r>
              <a:rPr lang="en-US" sz="1600" dirty="0">
                <a:solidFill>
                  <a:schemeClr val="dk1"/>
                </a:solidFill>
              </a:rPr>
              <a:t> </a:t>
            </a:r>
            <a:r>
              <a:rPr lang="en-US" sz="1600" dirty="0" err="1">
                <a:solidFill>
                  <a:schemeClr val="dk1"/>
                </a:solidFill>
              </a:rPr>
              <a:t>sich</a:t>
            </a:r>
            <a:r>
              <a:rPr lang="en-US" sz="1600" dirty="0">
                <a:solidFill>
                  <a:schemeClr val="dk1"/>
                </a:solidFill>
              </a:rPr>
              <a:t> </a:t>
            </a:r>
            <a:r>
              <a:rPr lang="en-US" sz="1600" dirty="0" err="1">
                <a:solidFill>
                  <a:schemeClr val="dk1"/>
                </a:solidFill>
              </a:rPr>
              <a:t>nach</a:t>
            </a:r>
            <a:r>
              <a:rPr lang="en-US" sz="1600" dirty="0">
                <a:solidFill>
                  <a:schemeClr val="dk1"/>
                </a:solidFill>
              </a:rPr>
              <a:t> </a:t>
            </a:r>
            <a:r>
              <a:rPr lang="en-US" sz="1600" dirty="0" err="1">
                <a:solidFill>
                  <a:schemeClr val="dk1"/>
                </a:solidFill>
              </a:rPr>
              <a:t>Monaten</a:t>
            </a:r>
            <a:r>
              <a:rPr lang="en-US" sz="1600" dirty="0">
                <a:solidFill>
                  <a:schemeClr val="dk1"/>
                </a:solidFill>
              </a:rPr>
              <a:t> bis Jahren </a:t>
            </a:r>
            <a:r>
              <a:rPr lang="en-US" sz="1600" dirty="0" err="1">
                <a:solidFill>
                  <a:schemeClr val="dk1"/>
                </a:solidFill>
              </a:rPr>
              <a:t>entwickeln</a:t>
            </a:r>
            <a:r>
              <a:rPr lang="en-US" sz="1600" dirty="0">
                <a:solidFill>
                  <a:schemeClr val="dk1"/>
                </a:solidFill>
              </a:rPr>
              <a:t>.</a:t>
            </a:r>
            <a:endParaRPr sz="1600" i="1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16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600" i="1" dirty="0">
                <a:solidFill>
                  <a:schemeClr val="dk1"/>
                </a:solidFill>
              </a:rPr>
              <a:t>Wie </a:t>
            </a:r>
            <a:r>
              <a:rPr lang="en-US" sz="1600" i="1" dirty="0" err="1">
                <a:solidFill>
                  <a:schemeClr val="dk1"/>
                </a:solidFill>
              </a:rPr>
              <a:t>sieht</a:t>
            </a:r>
            <a:r>
              <a:rPr lang="en-US" sz="1600" i="1" dirty="0">
                <a:solidFill>
                  <a:schemeClr val="dk1"/>
                </a:solidFill>
              </a:rPr>
              <a:t> der </a:t>
            </a:r>
            <a:r>
              <a:rPr lang="en-US" sz="1600" i="1" dirty="0" err="1">
                <a:solidFill>
                  <a:schemeClr val="dk1"/>
                </a:solidFill>
              </a:rPr>
              <a:t>klassische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Befund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aus</a:t>
            </a:r>
            <a:r>
              <a:rPr lang="en-US" sz="1600" i="1" dirty="0">
                <a:solidFill>
                  <a:schemeClr val="dk1"/>
                </a:solidFill>
              </a:rPr>
              <a:t>?</a:t>
            </a:r>
            <a:endParaRPr sz="16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600" dirty="0">
                <a:solidFill>
                  <a:schemeClr val="dk1"/>
                </a:solidFill>
              </a:rPr>
              <a:t>Ein Patient </a:t>
            </a:r>
            <a:r>
              <a:rPr lang="en-US" sz="1600" dirty="0" err="1">
                <a:solidFill>
                  <a:schemeClr val="dk1"/>
                </a:solidFill>
              </a:rPr>
              <a:t>mit</a:t>
            </a:r>
            <a:r>
              <a:rPr lang="en-US" sz="1600" dirty="0">
                <a:solidFill>
                  <a:schemeClr val="dk1"/>
                </a:solidFill>
              </a:rPr>
              <a:t> </a:t>
            </a:r>
            <a:r>
              <a:rPr lang="en-US" sz="1600" dirty="0" err="1">
                <a:solidFill>
                  <a:schemeClr val="dk1"/>
                </a:solidFill>
              </a:rPr>
              <a:t>einem</a:t>
            </a:r>
            <a:r>
              <a:rPr lang="en-US" sz="1600" dirty="0">
                <a:solidFill>
                  <a:schemeClr val="dk1"/>
                </a:solidFill>
              </a:rPr>
              <a:t> </a:t>
            </a:r>
            <a:r>
              <a:rPr lang="en-US" sz="1600" dirty="0" err="1">
                <a:solidFill>
                  <a:schemeClr val="dk1"/>
                </a:solidFill>
              </a:rPr>
              <a:t>scheinbar</a:t>
            </a:r>
            <a:r>
              <a:rPr lang="en-US" sz="1600" dirty="0">
                <a:solidFill>
                  <a:schemeClr val="dk1"/>
                </a:solidFill>
              </a:rPr>
              <a:t> </a:t>
            </a:r>
            <a:r>
              <a:rPr lang="en-US" sz="1600" dirty="0" err="1">
                <a:solidFill>
                  <a:schemeClr val="dk1"/>
                </a:solidFill>
              </a:rPr>
              <a:t>einseitigen</a:t>
            </a:r>
            <a:r>
              <a:rPr lang="en-US" sz="1600" dirty="0">
                <a:solidFill>
                  <a:schemeClr val="dk1"/>
                </a:solidFill>
              </a:rPr>
              <a:t> </a:t>
            </a:r>
            <a:r>
              <a:rPr lang="en-US" sz="1600" dirty="0">
                <a:solidFill>
                  <a:schemeClr val="dk1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27"/>
                  </a:ext>
                </a:extLst>
              </a:rPr>
              <a:t>POWG</a:t>
            </a:r>
            <a:r>
              <a:rPr lang="en-US" sz="1600" dirty="0">
                <a:solidFill>
                  <a:schemeClr val="dk1"/>
                </a:solidFill>
              </a:rPr>
              <a:t>.</a:t>
            </a:r>
            <a:endParaRPr sz="1600" i="1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16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600" i="1" dirty="0" err="1">
                <a:solidFill>
                  <a:schemeClr val="dk1"/>
                </a:solidFill>
              </a:rPr>
              <a:t>Gibt</a:t>
            </a:r>
            <a:r>
              <a:rPr lang="en-US" sz="1600" i="1" dirty="0">
                <a:solidFill>
                  <a:schemeClr val="dk1"/>
                </a:solidFill>
              </a:rPr>
              <a:t> es </a:t>
            </a:r>
            <a:r>
              <a:rPr lang="en-US" sz="1600" i="1" dirty="0" err="1">
                <a:solidFill>
                  <a:schemeClr val="dk1"/>
                </a:solidFill>
              </a:rPr>
              <a:t>eine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Korrelation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zwischen</a:t>
            </a:r>
            <a:r>
              <a:rPr lang="en-US" sz="1600" i="1" dirty="0">
                <a:solidFill>
                  <a:schemeClr val="dk1"/>
                </a:solidFill>
              </a:rPr>
              <a:t> dem </a:t>
            </a:r>
            <a:r>
              <a:rPr lang="en-US" sz="1600" i="1" dirty="0" err="1">
                <a:solidFill>
                  <a:schemeClr val="dk1"/>
                </a:solidFill>
              </a:rPr>
              <a:t>Ausmaß</a:t>
            </a:r>
            <a:r>
              <a:rPr lang="en-US" sz="1600" i="1" dirty="0">
                <a:solidFill>
                  <a:schemeClr val="dk1"/>
                </a:solidFill>
              </a:rPr>
              <a:t> der </a:t>
            </a:r>
            <a:r>
              <a:rPr lang="en-US" sz="1600" i="1" dirty="0" err="1">
                <a:solidFill>
                  <a:schemeClr val="dk1"/>
                </a:solidFill>
              </a:rPr>
              <a:t>Kammerwinkelrezession</a:t>
            </a:r>
            <a:r>
              <a:rPr lang="en-US" sz="1600" i="1" dirty="0">
                <a:solidFill>
                  <a:schemeClr val="dk1"/>
                </a:solidFill>
              </a:rPr>
              <a:t> und dem Risiko für die </a:t>
            </a:r>
            <a:r>
              <a:rPr lang="en-US" sz="1600" i="1" dirty="0" err="1">
                <a:solidFill>
                  <a:schemeClr val="dk1"/>
                </a:solidFill>
              </a:rPr>
              <a:t>Entwicklung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eines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Glaukoms</a:t>
            </a:r>
            <a:r>
              <a:rPr lang="en-US" sz="1600" i="1" dirty="0">
                <a:solidFill>
                  <a:schemeClr val="dk1"/>
                </a:solidFill>
              </a:rPr>
              <a:t>?</a:t>
            </a:r>
            <a:endParaRPr sz="1600" i="1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600" dirty="0">
                <a:solidFill>
                  <a:schemeClr val="dk1"/>
                </a:solidFill>
              </a:rPr>
              <a:t>Ja</a:t>
            </a:r>
            <a:endParaRPr sz="1600" i="1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16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600" i="1" dirty="0" err="1">
                <a:solidFill>
                  <a:schemeClr val="dk1"/>
                </a:solidFill>
              </a:rPr>
              <a:t>Gibt</a:t>
            </a:r>
            <a:r>
              <a:rPr lang="en-US" sz="1600" i="1" dirty="0">
                <a:solidFill>
                  <a:schemeClr val="dk1"/>
                </a:solidFill>
              </a:rPr>
              <a:t> es </a:t>
            </a:r>
            <a:r>
              <a:rPr lang="en-US" sz="1600" i="1" dirty="0" err="1">
                <a:solidFill>
                  <a:schemeClr val="dk1"/>
                </a:solidFill>
              </a:rPr>
              <a:t>eine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Korrelation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zwischen</a:t>
            </a:r>
            <a:r>
              <a:rPr lang="en-US" sz="1600" i="1" dirty="0">
                <a:solidFill>
                  <a:schemeClr val="dk1"/>
                </a:solidFill>
              </a:rPr>
              <a:t> dem </a:t>
            </a:r>
            <a:r>
              <a:rPr lang="en-US" sz="1600" i="1" dirty="0" err="1">
                <a:solidFill>
                  <a:schemeClr val="dk1"/>
                </a:solidFill>
              </a:rPr>
              <a:t>Auftreten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eines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Kammerwinkelrezessionsglaukoms</a:t>
            </a:r>
            <a:r>
              <a:rPr lang="en-US" sz="1600" i="1" dirty="0">
                <a:solidFill>
                  <a:schemeClr val="dk1"/>
                </a:solidFill>
              </a:rPr>
              <a:t> in </a:t>
            </a:r>
            <a:r>
              <a:rPr lang="en-US" sz="1600" i="1" dirty="0" err="1">
                <a:solidFill>
                  <a:schemeClr val="dk1"/>
                </a:solidFill>
              </a:rPr>
              <a:t>einem</a:t>
            </a:r>
            <a:r>
              <a:rPr lang="en-US" sz="1600" i="1" dirty="0">
                <a:solidFill>
                  <a:schemeClr val="dk1"/>
                </a:solidFill>
              </a:rPr>
              <a:t> Auge und der </a:t>
            </a:r>
            <a:r>
              <a:rPr lang="en-US" sz="1600" i="1" dirty="0" err="1">
                <a:solidFill>
                  <a:schemeClr val="dk1"/>
                </a:solidFill>
              </a:rPr>
              <a:t>Entwicklung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eines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erhöhten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intraokularen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Drucks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im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kontralateralen</a:t>
            </a:r>
            <a:r>
              <a:rPr lang="en-US" sz="1600" i="1" dirty="0">
                <a:solidFill>
                  <a:schemeClr val="dk1"/>
                </a:solidFill>
              </a:rPr>
              <a:t> Auge?</a:t>
            </a:r>
            <a:endParaRPr sz="1600" i="1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600" dirty="0">
                <a:solidFill>
                  <a:schemeClr val="dk1"/>
                </a:solidFill>
              </a:rPr>
              <a:t>Ja – </a:t>
            </a:r>
            <a:r>
              <a:rPr lang="en-US" sz="1600" dirty="0" err="1">
                <a:solidFill>
                  <a:schemeClr val="dk1"/>
                </a:solidFill>
              </a:rPr>
              <a:t>ein</a:t>
            </a:r>
            <a:r>
              <a:rPr lang="en-US" sz="1600" dirty="0">
                <a:solidFill>
                  <a:schemeClr val="dk1"/>
                </a:solidFill>
              </a:rPr>
              <a:t> </a:t>
            </a:r>
            <a:r>
              <a:rPr lang="en-US" sz="1600" dirty="0" err="1">
                <a:solidFill>
                  <a:schemeClr val="dk1"/>
                </a:solidFill>
              </a:rPr>
              <a:t>erhöhter</a:t>
            </a:r>
            <a:r>
              <a:rPr lang="en-US" sz="1600" dirty="0">
                <a:solidFill>
                  <a:schemeClr val="dk1"/>
                </a:solidFill>
              </a:rPr>
              <a:t> </a:t>
            </a:r>
            <a:r>
              <a:rPr lang="en-US" sz="1600" dirty="0" err="1">
                <a:solidFill>
                  <a:schemeClr val="dk1"/>
                </a:solidFill>
              </a:rPr>
              <a:t>Augeninnendruck</a:t>
            </a:r>
            <a:r>
              <a:rPr lang="en-US" sz="1600" dirty="0">
                <a:solidFill>
                  <a:schemeClr val="dk1"/>
                </a:solidFill>
              </a:rPr>
              <a:t> </a:t>
            </a:r>
            <a:r>
              <a:rPr lang="en-US" sz="1600" dirty="0" err="1">
                <a:solidFill>
                  <a:schemeClr val="dk1"/>
                </a:solidFill>
              </a:rPr>
              <a:t>kann</a:t>
            </a:r>
            <a:r>
              <a:rPr lang="en-US" sz="1600" dirty="0">
                <a:solidFill>
                  <a:schemeClr val="dk1"/>
                </a:solidFill>
              </a:rPr>
              <a:t> </a:t>
            </a:r>
            <a:r>
              <a:rPr lang="en-US" sz="1600" dirty="0" err="1">
                <a:solidFill>
                  <a:schemeClr val="dk1"/>
                </a:solidFill>
              </a:rPr>
              <a:t>im</a:t>
            </a:r>
            <a:r>
              <a:rPr lang="en-US" sz="1600" dirty="0">
                <a:solidFill>
                  <a:schemeClr val="dk1"/>
                </a:solidFill>
              </a:rPr>
              <a:t> </a:t>
            </a:r>
            <a:r>
              <a:rPr lang="en-US" sz="1600" dirty="0" err="1">
                <a:solidFill>
                  <a:schemeClr val="dk1"/>
                </a:solidFill>
              </a:rPr>
              <a:t>Partnerauge</a:t>
            </a:r>
            <a:r>
              <a:rPr lang="en-US" sz="1600" dirty="0">
                <a:solidFill>
                  <a:schemeClr val="dk1"/>
                </a:solidFill>
              </a:rPr>
              <a:t> in bis </a:t>
            </a:r>
            <a:r>
              <a:rPr lang="en-US" sz="1600" dirty="0" err="1">
                <a:solidFill>
                  <a:schemeClr val="dk1"/>
                </a:solidFill>
              </a:rPr>
              <a:t>zu</a:t>
            </a:r>
            <a:r>
              <a:rPr lang="en-US" sz="1600" dirty="0">
                <a:solidFill>
                  <a:schemeClr val="dk1"/>
                </a:solidFill>
              </a:rPr>
              <a:t> 50 % der </a:t>
            </a:r>
            <a:r>
              <a:rPr lang="en-US" sz="1600" dirty="0" err="1">
                <a:solidFill>
                  <a:schemeClr val="dk1"/>
                </a:solidFill>
              </a:rPr>
              <a:t>Fälle</a:t>
            </a:r>
            <a:r>
              <a:rPr lang="en-US" sz="1600" dirty="0">
                <a:solidFill>
                  <a:schemeClr val="dk1"/>
                </a:solidFill>
              </a:rPr>
              <a:t> </a:t>
            </a:r>
            <a:r>
              <a:rPr lang="en-US" sz="1600" dirty="0" err="1">
                <a:solidFill>
                  <a:schemeClr val="dk1"/>
                </a:solidFill>
              </a:rPr>
              <a:t>auftreten</a:t>
            </a:r>
            <a:r>
              <a:rPr lang="en-US" sz="1600" dirty="0">
                <a:solidFill>
                  <a:schemeClr val="dk1"/>
                </a:solidFill>
              </a:rPr>
              <a:t>.</a:t>
            </a:r>
            <a:endParaRPr sz="1600" i="1" dirty="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i="1" dirty="0">
                <a:solidFill>
                  <a:schemeClr val="dk1"/>
                </a:solidFill>
              </a:rPr>
              <a:t>Wie </a:t>
            </a:r>
            <a:r>
              <a:rPr lang="en-US" sz="1600" i="1" dirty="0" err="1">
                <a:solidFill>
                  <a:schemeClr val="dk1"/>
                </a:solidFill>
              </a:rPr>
              <a:t>sollte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ein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Glaukom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infolge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einer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Kammerwinkelrezession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therapiert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werden</a:t>
            </a:r>
            <a:r>
              <a:rPr lang="en-US" sz="1600" i="1" dirty="0">
                <a:solidFill>
                  <a:schemeClr val="dk1"/>
                </a:solidFill>
              </a:rPr>
              <a:t>?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3"/>
          <p:cNvSpPr txBox="1">
            <a:spLocks noGrp="1"/>
          </p:cNvSpPr>
          <p:nvPr>
            <p:ph type="title"/>
          </p:nvPr>
        </p:nvSpPr>
        <p:spPr>
          <a:xfrm>
            <a:off x="457200" y="122238"/>
            <a:ext cx="7543800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F</a:t>
            </a:r>
            <a:endParaRPr/>
          </a:p>
        </p:txBody>
      </p:sp>
      <p:sp>
        <p:nvSpPr>
          <p:cNvPr id="187" name="Google Shape;187;p3"/>
          <p:cNvSpPr/>
          <p:nvPr/>
        </p:nvSpPr>
        <p:spPr>
          <a:xfrm>
            <a:off x="157200" y="1158169"/>
            <a:ext cx="8382000" cy="54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40"/>
              <a:buFont typeface="Noto Sans Symbols"/>
              <a:buChar char="●"/>
            </a:pP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Drei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Arten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von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posttraumatischen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</a:rPr>
              <a:t>Kammerwinkelveränderungen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sz="2400" dirty="0"/>
          </a:p>
          <a:p>
            <a:pPr marL="692150" marR="0" lvl="1" indent="-347663" algn="l" rtl="0">
              <a:spcBef>
                <a:spcPts val="240"/>
              </a:spcBef>
              <a:spcAft>
                <a:spcPts val="0"/>
              </a:spcAft>
              <a:buClr>
                <a:schemeClr val="accent2"/>
              </a:buClr>
              <a:buSzPts val="840"/>
              <a:buFont typeface="Noto Sans Symbols"/>
              <a:buNone/>
            </a:pPr>
            <a:r>
              <a:rPr lang="en-US" sz="24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1) </a:t>
            </a:r>
            <a:r>
              <a:rPr lang="en-US" sz="2400" i="1" dirty="0" err="1">
                <a:solidFill>
                  <a:srgbClr val="0000FF"/>
                </a:solidFill>
              </a:rPr>
              <a:t>Kammerwinkelrezession</a:t>
            </a:r>
            <a:endParaRPr sz="2400" b="0" i="0" u="none" strike="noStrike" cap="none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87425" marR="0" lvl="2" indent="-293688" algn="l" rtl="0">
              <a:spcBef>
                <a:spcPts val="240"/>
              </a:spcBef>
              <a:spcAft>
                <a:spcPts val="0"/>
              </a:spcAft>
              <a:buClr>
                <a:schemeClr val="accent1"/>
              </a:buClr>
              <a:buSzPts val="840"/>
              <a:buFont typeface="Noto Sans Symbols"/>
              <a:buChar char="●"/>
            </a:pP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Riss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zwischen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den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longitudinalen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und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zirkulären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</a:rPr>
              <a:t>Muskelfasern</a:t>
            </a:r>
            <a:r>
              <a:rPr lang="en-US" sz="2400" dirty="0">
                <a:solidFill>
                  <a:schemeClr val="dk1"/>
                </a:solidFill>
              </a:rPr>
              <a:t> des </a:t>
            </a:r>
            <a:r>
              <a:rPr lang="en-US" sz="2400" dirty="0" err="1">
                <a:solidFill>
                  <a:schemeClr val="dk1"/>
                </a:solidFill>
              </a:rPr>
              <a:t>Ziliarkörpers</a:t>
            </a:r>
            <a:r>
              <a:rPr lang="en-US" sz="2400" dirty="0">
                <a:solidFill>
                  <a:schemeClr val="dk1"/>
                </a:solidFill>
              </a:rPr>
              <a:t> (ZK)</a:t>
            </a:r>
            <a:endParaRPr sz="2400" dirty="0"/>
          </a:p>
          <a:p>
            <a:pPr marL="987425" marR="0" lvl="2" indent="-293688" algn="l" rtl="0">
              <a:spcBef>
                <a:spcPts val="240"/>
              </a:spcBef>
              <a:spcAft>
                <a:spcPts val="0"/>
              </a:spcAft>
              <a:buClr>
                <a:schemeClr val="accent1"/>
              </a:buClr>
              <a:buSzPts val="840"/>
              <a:buFont typeface="Noto Sans Symbols"/>
              <a:buChar char="●"/>
            </a:pPr>
            <a:r>
              <a:rPr lang="en-US" sz="2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Klassische</a:t>
            </a:r>
            <a:r>
              <a:rPr lang="en-US" sz="2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Beschreibung</a:t>
            </a:r>
            <a:r>
              <a:rPr lang="en-US" sz="2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2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Gonioskop</a:t>
            </a:r>
            <a:r>
              <a:rPr lang="en-US" sz="2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: Breiter CBB</a:t>
            </a:r>
            <a:endParaRPr sz="2400" dirty="0"/>
          </a:p>
          <a:p>
            <a:pPr marL="692150" marR="0" lvl="1" indent="-347663" algn="l" rtl="0">
              <a:spcBef>
                <a:spcPts val="240"/>
              </a:spcBef>
              <a:spcAft>
                <a:spcPts val="0"/>
              </a:spcAft>
              <a:buClr>
                <a:schemeClr val="accent2"/>
              </a:buClr>
              <a:buSzPts val="840"/>
              <a:buFont typeface="Noto Sans Symbols"/>
              <a:buNone/>
            </a:pPr>
            <a:r>
              <a:rPr lang="en-US" sz="2400" i="1" dirty="0">
                <a:solidFill>
                  <a:srgbClr val="BFBFBF"/>
                </a:solidFill>
              </a:rPr>
              <a:t>2) </a:t>
            </a:r>
            <a:r>
              <a:rPr lang="en-US" sz="2400" i="1" dirty="0" err="1">
                <a:solidFill>
                  <a:srgbClr val="BFBFBF"/>
                </a:solidFill>
              </a:rPr>
              <a:t>Zyklodialysespalt</a:t>
            </a:r>
            <a:endParaRPr sz="2400" dirty="0"/>
          </a:p>
          <a:p>
            <a:pPr marL="987425" marR="0" lvl="2" indent="-293688" algn="l" rtl="0">
              <a:spcBef>
                <a:spcPts val="240"/>
              </a:spcBef>
              <a:spcAft>
                <a:spcPts val="0"/>
              </a:spcAft>
              <a:buClr>
                <a:schemeClr val="accent1"/>
              </a:buClr>
              <a:buSzPts val="840"/>
              <a:buFont typeface="Noto Sans Symbols"/>
              <a:buChar char="●"/>
            </a:pPr>
            <a:r>
              <a:rPr lang="en-US" sz="2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CB </a:t>
            </a:r>
            <a:r>
              <a:rPr lang="en-US" sz="2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trennt</a:t>
            </a:r>
            <a:r>
              <a:rPr lang="en-US" sz="2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sich</a:t>
            </a:r>
            <a:r>
              <a:rPr lang="en-US" sz="2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von SS</a:t>
            </a:r>
            <a:endParaRPr sz="2400" dirty="0"/>
          </a:p>
          <a:p>
            <a:pPr marL="987425" marR="0" lvl="2" indent="-293688" algn="l" rtl="0">
              <a:spcBef>
                <a:spcPts val="240"/>
              </a:spcBef>
              <a:spcAft>
                <a:spcPts val="0"/>
              </a:spcAft>
              <a:buClr>
                <a:schemeClr val="accent1"/>
              </a:buClr>
              <a:buSzPts val="840"/>
              <a:buFont typeface="Noto Sans Symbols"/>
              <a:buChar char="●"/>
            </a:pPr>
            <a:r>
              <a:rPr lang="en-US" sz="2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Klassische</a:t>
            </a:r>
            <a:r>
              <a:rPr lang="en-US" sz="2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Beschreibung</a:t>
            </a:r>
            <a:r>
              <a:rPr lang="en-US" sz="2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2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Gonioskop</a:t>
            </a:r>
            <a:r>
              <a:rPr lang="en-US" sz="2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2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Glänzendes</a:t>
            </a:r>
            <a:r>
              <a:rPr lang="en-US" sz="2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SS</a:t>
            </a:r>
            <a:endParaRPr sz="2400" dirty="0"/>
          </a:p>
          <a:p>
            <a:pPr marL="692150" marR="0" lvl="1" indent="-347663" algn="l" rtl="0">
              <a:spcBef>
                <a:spcPts val="240"/>
              </a:spcBef>
              <a:spcAft>
                <a:spcPts val="0"/>
              </a:spcAft>
              <a:buClr>
                <a:schemeClr val="accent2"/>
              </a:buClr>
              <a:buSzPts val="840"/>
              <a:buFont typeface="Noto Sans Symbols"/>
              <a:buNone/>
            </a:pPr>
            <a:r>
              <a:rPr lang="en-US" sz="2400" b="0" i="1" u="none" strike="noStrike" cap="none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3) </a:t>
            </a:r>
            <a:r>
              <a:rPr lang="en-US" sz="2400" b="0" i="1" u="none" strike="noStrike" cap="none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Iridodialyse</a:t>
            </a:r>
            <a:endParaRPr sz="2400" b="0" i="1" u="none" strike="noStrike" cap="none" dirty="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87425" marR="0" lvl="2" indent="-293688" algn="l" rtl="0">
              <a:spcBef>
                <a:spcPts val="240"/>
              </a:spcBef>
              <a:spcAft>
                <a:spcPts val="0"/>
              </a:spcAft>
              <a:buClr>
                <a:schemeClr val="accent1"/>
              </a:buClr>
              <a:buSzPts val="840"/>
              <a:buFont typeface="Noto Sans Symbols"/>
              <a:buChar char="●"/>
            </a:pPr>
            <a:r>
              <a:rPr lang="en-US" sz="2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Riss an der </a:t>
            </a:r>
            <a:r>
              <a:rPr lang="en-US" sz="2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Iriswurzel</a:t>
            </a:r>
            <a:endParaRPr sz="2400" dirty="0"/>
          </a:p>
          <a:p>
            <a:pPr marL="987425" marR="0" lvl="2" indent="-191453" algn="l" rtl="0">
              <a:spcBef>
                <a:spcPts val="46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Noto Sans Symbols"/>
              <a:buNone/>
            </a:pPr>
            <a:endParaRPr sz="2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" name="Google Shape;188;p3"/>
          <p:cNvSpPr/>
          <p:nvPr/>
        </p:nvSpPr>
        <p:spPr>
          <a:xfrm>
            <a:off x="3766390" y="2338190"/>
            <a:ext cx="4022535" cy="362140"/>
          </a:xfrm>
          <a:prstGeom prst="rect">
            <a:avLst/>
          </a:prstGeom>
          <a:solidFill>
            <a:srgbClr val="CCFFFF"/>
          </a:solidFill>
          <a:ln w="9525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Ausrichtung </a:t>
            </a:r>
            <a:r>
              <a:rPr lang="en-US" sz="12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und </a:t>
            </a:r>
            <a:r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Orientierung</a:t>
            </a:r>
            <a:endParaRPr/>
          </a:p>
        </p:txBody>
      </p:sp>
      <p:sp>
        <p:nvSpPr>
          <p:cNvPr id="192" name="Google Shape;192;p3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</a:t>
            </a:fld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3"/>
          <p:cNvSpPr txBox="1"/>
          <p:nvPr/>
        </p:nvSpPr>
        <p:spPr>
          <a:xfrm>
            <a:off x="7543800" y="1871809"/>
            <a:ext cx="1443000" cy="21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en-US" sz="1200" i="1" dirty="0">
                <a:solidFill>
                  <a:schemeClr val="dk1"/>
                </a:solidFill>
              </a:rPr>
              <a:t>ZK</a:t>
            </a:r>
            <a:r>
              <a:rPr lang="en-US" sz="12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= </a:t>
            </a:r>
            <a:r>
              <a:rPr lang="en-US" sz="1200" b="0" i="1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6"/>
                  </a:ext>
                </a:extLst>
              </a:rPr>
              <a:t>Ziliarkörper</a:t>
            </a:r>
            <a:r>
              <a:rPr lang="en-US" sz="12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 dirty="0"/>
          </a:p>
        </p:txBody>
      </p:sp>
      <p:sp>
        <p:nvSpPr>
          <p:cNvPr id="194" name="Google Shape;194;p3"/>
          <p:cNvSpPr txBox="1"/>
          <p:nvPr/>
        </p:nvSpPr>
        <p:spPr>
          <a:xfrm>
            <a:off x="3193994" y="182217"/>
            <a:ext cx="2756011" cy="400110"/>
          </a:xfrm>
          <a:prstGeom prst="rect">
            <a:avLst/>
          </a:prstGeom>
          <a:solidFill>
            <a:srgbClr val="FEFF83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Posttraumatische</a:t>
            </a:r>
            <a:r>
              <a:rPr lang="en-US" sz="12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Kammerwinkel-Veränderungen</a:t>
            </a:r>
            <a:endParaRPr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p30"/>
          <p:cNvSpPr txBox="1">
            <a:spLocks noGrp="1"/>
          </p:cNvSpPr>
          <p:nvPr>
            <p:ph type="title"/>
          </p:nvPr>
        </p:nvSpPr>
        <p:spPr>
          <a:xfrm>
            <a:off x="457200" y="122238"/>
            <a:ext cx="7543800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A</a:t>
            </a:r>
            <a:endParaRPr/>
          </a:p>
        </p:txBody>
      </p:sp>
      <p:sp>
        <p:nvSpPr>
          <p:cNvPr id="540" name="Google Shape;540;p30"/>
          <p:cNvSpPr/>
          <p:nvPr/>
        </p:nvSpPr>
        <p:spPr>
          <a:xfrm>
            <a:off x="152400" y="1143000"/>
            <a:ext cx="8382000" cy="54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692150" marR="0" lvl="1" indent="-347663" algn="l" rtl="0">
              <a:spcBef>
                <a:spcPts val="240"/>
              </a:spcBef>
              <a:spcAft>
                <a:spcPts val="0"/>
              </a:spcAft>
              <a:buClr>
                <a:schemeClr val="accent2"/>
              </a:buClr>
              <a:buSzPts val="840"/>
              <a:buFont typeface="Noto Sans Symbols"/>
              <a:buNone/>
            </a:pPr>
            <a:r>
              <a:rPr lang="en-US" sz="2400" i="1" dirty="0">
                <a:solidFill>
                  <a:srgbClr val="0000FF"/>
                </a:solidFill>
              </a:rPr>
              <a:t>1) </a:t>
            </a:r>
            <a:r>
              <a:rPr lang="en-US" sz="2400" i="1" u="sng" dirty="0" err="1">
                <a:solidFill>
                  <a:srgbClr val="0000FF"/>
                </a:solidFill>
              </a:rPr>
              <a:t>Glaukom</a:t>
            </a:r>
            <a:r>
              <a:rPr lang="en-US" sz="2400" i="1" u="sng" dirty="0">
                <a:solidFill>
                  <a:srgbClr val="0000FF"/>
                </a:solidFill>
              </a:rPr>
              <a:t> </a:t>
            </a:r>
            <a:r>
              <a:rPr lang="en-US" sz="2400" i="1" u="sng" dirty="0" err="1">
                <a:solidFill>
                  <a:srgbClr val="0000FF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28"/>
                  </a:ext>
                </a:extLst>
              </a:rPr>
              <a:t>aufgrund</a:t>
            </a:r>
            <a:r>
              <a:rPr lang="en-US" sz="2400" i="1" u="sng" dirty="0">
                <a:solidFill>
                  <a:srgbClr val="0000FF"/>
                </a:solidFill>
              </a:rPr>
              <a:t> </a:t>
            </a:r>
            <a:r>
              <a:rPr lang="en-US" sz="2400" i="1" u="sng" dirty="0" err="1">
                <a:solidFill>
                  <a:srgbClr val="0000FF"/>
                </a:solidFill>
              </a:rPr>
              <a:t>einer</a:t>
            </a:r>
            <a:r>
              <a:rPr lang="en-US" sz="2400" i="1" u="sng" dirty="0">
                <a:solidFill>
                  <a:srgbClr val="0000FF"/>
                </a:solidFill>
              </a:rPr>
              <a:t> </a:t>
            </a:r>
            <a:r>
              <a:rPr lang="en-US" sz="2400" i="1" u="sng" dirty="0" err="1">
                <a:solidFill>
                  <a:srgbClr val="0000FF"/>
                </a:solidFill>
              </a:rPr>
              <a:t>Kammerwinkelrezession</a:t>
            </a:r>
            <a:endParaRPr sz="2400" b="0" i="0" u="sng" strike="noStrike" cap="none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1" name="Google Shape;541;p30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30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2" name="Google Shape;542;p30"/>
          <p:cNvSpPr txBox="1"/>
          <p:nvPr/>
        </p:nvSpPr>
        <p:spPr>
          <a:xfrm>
            <a:off x="3193994" y="182217"/>
            <a:ext cx="2756011" cy="400110"/>
          </a:xfrm>
          <a:prstGeom prst="rect">
            <a:avLst/>
          </a:prstGeom>
          <a:solidFill>
            <a:srgbClr val="FEFF83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Der angehobene Kammerwinkel</a:t>
            </a:r>
            <a:endParaRPr/>
          </a:p>
        </p:txBody>
      </p:sp>
      <p:sp>
        <p:nvSpPr>
          <p:cNvPr id="543" name="Google Shape;543;p30"/>
          <p:cNvSpPr/>
          <p:nvPr/>
        </p:nvSpPr>
        <p:spPr>
          <a:xfrm>
            <a:off x="152400" y="2133600"/>
            <a:ext cx="609600" cy="45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4" name="Google Shape;544;p30"/>
          <p:cNvSpPr txBox="1"/>
          <p:nvPr/>
        </p:nvSpPr>
        <p:spPr>
          <a:xfrm>
            <a:off x="1219200" y="2133600"/>
            <a:ext cx="7543800" cy="47038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600" i="1" dirty="0">
                <a:solidFill>
                  <a:schemeClr val="dk1"/>
                </a:solidFill>
              </a:rPr>
              <a:t>In </a:t>
            </a:r>
            <a:r>
              <a:rPr lang="en-US" sz="1600" i="1" dirty="0" err="1">
                <a:solidFill>
                  <a:schemeClr val="dk1"/>
                </a:solidFill>
              </a:rPr>
              <a:t>welchem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zeitlichen</a:t>
            </a:r>
            <a:r>
              <a:rPr lang="en-US" sz="1600" i="1" dirty="0">
                <a:solidFill>
                  <a:schemeClr val="dk1"/>
                </a:solidFill>
              </a:rPr>
              <a:t> Abstand </a:t>
            </a:r>
            <a:r>
              <a:rPr lang="en-US" sz="1600" i="1" dirty="0" err="1">
                <a:solidFill>
                  <a:schemeClr val="dk1"/>
                </a:solidFill>
              </a:rPr>
              <a:t>zum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auslösenden</a:t>
            </a:r>
            <a:r>
              <a:rPr lang="en-US" sz="1600" i="1" dirty="0">
                <a:solidFill>
                  <a:schemeClr val="dk1"/>
                </a:solidFill>
              </a:rPr>
              <a:t> Trauma </a:t>
            </a:r>
            <a:r>
              <a:rPr lang="en-US" sz="1600" i="1" dirty="0" err="1">
                <a:solidFill>
                  <a:schemeClr val="dk1"/>
                </a:solidFill>
              </a:rPr>
              <a:t>entwickelt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sich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typischerweise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ein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Kammerwinkelrezessionsglaukom</a:t>
            </a:r>
            <a:r>
              <a:rPr lang="en-US" sz="1600" i="1" dirty="0">
                <a:solidFill>
                  <a:schemeClr val="dk1"/>
                </a:solidFill>
              </a:rPr>
              <a:t>?</a:t>
            </a:r>
            <a:endParaRPr sz="16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600" dirty="0">
                <a:solidFill>
                  <a:schemeClr val="dk1"/>
                </a:solidFill>
              </a:rPr>
              <a:t>Es </a:t>
            </a:r>
            <a:r>
              <a:rPr lang="en-US" sz="1600" dirty="0" err="1">
                <a:solidFill>
                  <a:schemeClr val="dk1"/>
                </a:solidFill>
              </a:rPr>
              <a:t>kann</a:t>
            </a:r>
            <a:r>
              <a:rPr lang="en-US" sz="1600" dirty="0">
                <a:solidFill>
                  <a:schemeClr val="dk1"/>
                </a:solidFill>
              </a:rPr>
              <a:t> </a:t>
            </a:r>
            <a:r>
              <a:rPr lang="en-US" sz="1600" dirty="0" err="1">
                <a:solidFill>
                  <a:schemeClr val="dk1"/>
                </a:solidFill>
              </a:rPr>
              <a:t>unmittelbar</a:t>
            </a:r>
            <a:r>
              <a:rPr lang="en-US" sz="1600" dirty="0">
                <a:solidFill>
                  <a:schemeClr val="dk1"/>
                </a:solidFill>
              </a:rPr>
              <a:t> </a:t>
            </a:r>
            <a:r>
              <a:rPr lang="en-US" sz="1600" dirty="0" err="1">
                <a:solidFill>
                  <a:schemeClr val="dk1"/>
                </a:solidFill>
              </a:rPr>
              <a:t>eintreten</a:t>
            </a:r>
            <a:r>
              <a:rPr lang="en-US" sz="1600" dirty="0">
                <a:solidFill>
                  <a:schemeClr val="dk1"/>
                </a:solidFill>
              </a:rPr>
              <a:t> </a:t>
            </a:r>
            <a:r>
              <a:rPr lang="en-US" sz="1600" dirty="0" err="1">
                <a:solidFill>
                  <a:schemeClr val="dk1"/>
                </a:solidFill>
              </a:rPr>
              <a:t>oder</a:t>
            </a:r>
            <a:r>
              <a:rPr lang="en-US" sz="1600" dirty="0">
                <a:solidFill>
                  <a:schemeClr val="dk1"/>
                </a:solidFill>
              </a:rPr>
              <a:t> </a:t>
            </a:r>
            <a:r>
              <a:rPr lang="en-US" sz="1600" dirty="0" err="1">
                <a:solidFill>
                  <a:schemeClr val="dk1"/>
                </a:solidFill>
              </a:rPr>
              <a:t>sich</a:t>
            </a:r>
            <a:r>
              <a:rPr lang="en-US" sz="1600" dirty="0">
                <a:solidFill>
                  <a:schemeClr val="dk1"/>
                </a:solidFill>
              </a:rPr>
              <a:t> </a:t>
            </a:r>
            <a:r>
              <a:rPr lang="en-US" sz="1600" dirty="0" err="1">
                <a:solidFill>
                  <a:schemeClr val="dk1"/>
                </a:solidFill>
              </a:rPr>
              <a:t>nach</a:t>
            </a:r>
            <a:r>
              <a:rPr lang="en-US" sz="1600" dirty="0">
                <a:solidFill>
                  <a:schemeClr val="dk1"/>
                </a:solidFill>
              </a:rPr>
              <a:t> </a:t>
            </a:r>
            <a:r>
              <a:rPr lang="en-US" sz="1600" dirty="0" err="1">
                <a:solidFill>
                  <a:schemeClr val="dk1"/>
                </a:solidFill>
              </a:rPr>
              <a:t>Monaten</a:t>
            </a:r>
            <a:r>
              <a:rPr lang="en-US" sz="1600" dirty="0">
                <a:solidFill>
                  <a:schemeClr val="dk1"/>
                </a:solidFill>
              </a:rPr>
              <a:t> bis Jahren </a:t>
            </a:r>
            <a:r>
              <a:rPr lang="en-US" sz="1600" dirty="0" err="1">
                <a:solidFill>
                  <a:schemeClr val="dk1"/>
                </a:solidFill>
              </a:rPr>
              <a:t>entwickeln</a:t>
            </a:r>
            <a:r>
              <a:rPr lang="en-US" sz="1600" dirty="0">
                <a:solidFill>
                  <a:schemeClr val="dk1"/>
                </a:solidFill>
              </a:rPr>
              <a:t>.</a:t>
            </a:r>
            <a:endParaRPr sz="1600" i="1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16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600" i="1" dirty="0">
                <a:solidFill>
                  <a:schemeClr val="dk1"/>
                </a:solidFill>
              </a:rPr>
              <a:t>Wie </a:t>
            </a:r>
            <a:r>
              <a:rPr lang="en-US" sz="1600" i="1" dirty="0" err="1">
                <a:solidFill>
                  <a:schemeClr val="dk1"/>
                </a:solidFill>
              </a:rPr>
              <a:t>sieht</a:t>
            </a:r>
            <a:r>
              <a:rPr lang="en-US" sz="1600" i="1" dirty="0">
                <a:solidFill>
                  <a:schemeClr val="dk1"/>
                </a:solidFill>
              </a:rPr>
              <a:t> der </a:t>
            </a:r>
            <a:r>
              <a:rPr lang="en-US" sz="1600" i="1" dirty="0" err="1">
                <a:solidFill>
                  <a:schemeClr val="dk1"/>
                </a:solidFill>
              </a:rPr>
              <a:t>klassische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Befund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aus</a:t>
            </a:r>
            <a:r>
              <a:rPr lang="en-US" sz="1600" i="1" dirty="0">
                <a:solidFill>
                  <a:schemeClr val="dk1"/>
                </a:solidFill>
              </a:rPr>
              <a:t>?</a:t>
            </a:r>
            <a:endParaRPr sz="16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600" dirty="0">
                <a:solidFill>
                  <a:schemeClr val="dk1"/>
                </a:solidFill>
              </a:rPr>
              <a:t>Ein Patient </a:t>
            </a:r>
            <a:r>
              <a:rPr lang="en-US" sz="1600" dirty="0" err="1">
                <a:solidFill>
                  <a:schemeClr val="dk1"/>
                </a:solidFill>
              </a:rPr>
              <a:t>mit</a:t>
            </a:r>
            <a:r>
              <a:rPr lang="en-US" sz="1600" dirty="0">
                <a:solidFill>
                  <a:schemeClr val="dk1"/>
                </a:solidFill>
              </a:rPr>
              <a:t> </a:t>
            </a:r>
            <a:r>
              <a:rPr lang="en-US" sz="1600" dirty="0" err="1">
                <a:solidFill>
                  <a:schemeClr val="dk1"/>
                </a:solidFill>
              </a:rPr>
              <a:t>einem</a:t>
            </a:r>
            <a:r>
              <a:rPr lang="en-US" sz="1600" dirty="0">
                <a:solidFill>
                  <a:schemeClr val="dk1"/>
                </a:solidFill>
              </a:rPr>
              <a:t> </a:t>
            </a:r>
            <a:r>
              <a:rPr lang="en-US" sz="1600" dirty="0" err="1">
                <a:solidFill>
                  <a:schemeClr val="dk1"/>
                </a:solidFill>
              </a:rPr>
              <a:t>scheinbar</a:t>
            </a:r>
            <a:r>
              <a:rPr lang="en-US" sz="1600" dirty="0">
                <a:solidFill>
                  <a:schemeClr val="dk1"/>
                </a:solidFill>
              </a:rPr>
              <a:t> </a:t>
            </a:r>
            <a:r>
              <a:rPr lang="en-US" sz="1600" dirty="0" err="1">
                <a:solidFill>
                  <a:schemeClr val="dk1"/>
                </a:solidFill>
              </a:rPr>
              <a:t>einseitigen</a:t>
            </a:r>
            <a:r>
              <a:rPr lang="en-US" sz="1600" dirty="0">
                <a:solidFill>
                  <a:schemeClr val="dk1"/>
                </a:solidFill>
              </a:rPr>
              <a:t> </a:t>
            </a:r>
            <a:r>
              <a:rPr lang="en-US" sz="1600" dirty="0">
                <a:solidFill>
                  <a:schemeClr val="dk1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29"/>
                  </a:ext>
                </a:extLst>
              </a:rPr>
              <a:t>POWG</a:t>
            </a:r>
            <a:r>
              <a:rPr lang="en-US" sz="1600" dirty="0">
                <a:solidFill>
                  <a:schemeClr val="dk1"/>
                </a:solidFill>
              </a:rPr>
              <a:t>.</a:t>
            </a:r>
            <a:endParaRPr sz="1600" i="1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16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600" i="1" dirty="0" err="1">
                <a:solidFill>
                  <a:schemeClr val="dk1"/>
                </a:solidFill>
              </a:rPr>
              <a:t>Gibt</a:t>
            </a:r>
            <a:r>
              <a:rPr lang="en-US" sz="1600" i="1" dirty="0">
                <a:solidFill>
                  <a:schemeClr val="dk1"/>
                </a:solidFill>
              </a:rPr>
              <a:t> es </a:t>
            </a:r>
            <a:r>
              <a:rPr lang="en-US" sz="1600" i="1" dirty="0" err="1">
                <a:solidFill>
                  <a:schemeClr val="dk1"/>
                </a:solidFill>
              </a:rPr>
              <a:t>eine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Korrelation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zwischen</a:t>
            </a:r>
            <a:r>
              <a:rPr lang="en-US" sz="1600" i="1" dirty="0">
                <a:solidFill>
                  <a:schemeClr val="dk1"/>
                </a:solidFill>
              </a:rPr>
              <a:t> dem </a:t>
            </a:r>
            <a:r>
              <a:rPr lang="en-US" sz="1600" i="1" dirty="0" err="1">
                <a:solidFill>
                  <a:schemeClr val="dk1"/>
                </a:solidFill>
              </a:rPr>
              <a:t>Ausmaß</a:t>
            </a:r>
            <a:r>
              <a:rPr lang="en-US" sz="1600" i="1" dirty="0">
                <a:solidFill>
                  <a:schemeClr val="dk1"/>
                </a:solidFill>
              </a:rPr>
              <a:t> der </a:t>
            </a:r>
            <a:r>
              <a:rPr lang="en-US" sz="1600" i="1" dirty="0" err="1">
                <a:solidFill>
                  <a:schemeClr val="dk1"/>
                </a:solidFill>
              </a:rPr>
              <a:t>Kammerwinkelrezession</a:t>
            </a:r>
            <a:r>
              <a:rPr lang="en-US" sz="1600" i="1" dirty="0">
                <a:solidFill>
                  <a:schemeClr val="dk1"/>
                </a:solidFill>
              </a:rPr>
              <a:t> und dem Risiko für die </a:t>
            </a:r>
            <a:r>
              <a:rPr lang="en-US" sz="1600" i="1" dirty="0" err="1">
                <a:solidFill>
                  <a:schemeClr val="dk1"/>
                </a:solidFill>
              </a:rPr>
              <a:t>Entwicklung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eines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Glaukoms</a:t>
            </a:r>
            <a:r>
              <a:rPr lang="en-US" sz="1600" i="1" dirty="0">
                <a:solidFill>
                  <a:schemeClr val="dk1"/>
                </a:solidFill>
              </a:rPr>
              <a:t>?</a:t>
            </a:r>
            <a:endParaRPr sz="1600" i="1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600" dirty="0">
                <a:solidFill>
                  <a:schemeClr val="dk1"/>
                </a:solidFill>
              </a:rPr>
              <a:t>Ja</a:t>
            </a:r>
            <a:endParaRPr sz="1600" i="1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16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600" i="1" dirty="0" err="1">
                <a:solidFill>
                  <a:schemeClr val="dk1"/>
                </a:solidFill>
              </a:rPr>
              <a:t>Gibt</a:t>
            </a:r>
            <a:r>
              <a:rPr lang="en-US" sz="1600" i="1" dirty="0">
                <a:solidFill>
                  <a:schemeClr val="dk1"/>
                </a:solidFill>
              </a:rPr>
              <a:t> es </a:t>
            </a:r>
            <a:r>
              <a:rPr lang="en-US" sz="1600" i="1" dirty="0" err="1">
                <a:solidFill>
                  <a:schemeClr val="dk1"/>
                </a:solidFill>
              </a:rPr>
              <a:t>eine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Korrelation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zwischen</a:t>
            </a:r>
            <a:r>
              <a:rPr lang="en-US" sz="1600" i="1" dirty="0">
                <a:solidFill>
                  <a:schemeClr val="dk1"/>
                </a:solidFill>
              </a:rPr>
              <a:t> dem </a:t>
            </a:r>
            <a:r>
              <a:rPr lang="en-US" sz="1600" i="1" dirty="0" err="1">
                <a:solidFill>
                  <a:schemeClr val="dk1"/>
                </a:solidFill>
              </a:rPr>
              <a:t>Auftreten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eines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Kammerwinkelrezessionsglaukoms</a:t>
            </a:r>
            <a:r>
              <a:rPr lang="en-US" sz="1600" i="1" dirty="0">
                <a:solidFill>
                  <a:schemeClr val="dk1"/>
                </a:solidFill>
              </a:rPr>
              <a:t> in </a:t>
            </a:r>
            <a:r>
              <a:rPr lang="en-US" sz="1600" i="1" dirty="0" err="1">
                <a:solidFill>
                  <a:schemeClr val="dk1"/>
                </a:solidFill>
              </a:rPr>
              <a:t>einem</a:t>
            </a:r>
            <a:r>
              <a:rPr lang="en-US" sz="1600" i="1" dirty="0">
                <a:solidFill>
                  <a:schemeClr val="dk1"/>
                </a:solidFill>
              </a:rPr>
              <a:t> Auge und der </a:t>
            </a:r>
            <a:r>
              <a:rPr lang="en-US" sz="1600" i="1" dirty="0" err="1">
                <a:solidFill>
                  <a:schemeClr val="dk1"/>
                </a:solidFill>
              </a:rPr>
              <a:t>Entwicklung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eines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erhöhten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intraokularen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Drucks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im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kontralateralen</a:t>
            </a:r>
            <a:r>
              <a:rPr lang="en-US" sz="1600" i="1" dirty="0">
                <a:solidFill>
                  <a:schemeClr val="dk1"/>
                </a:solidFill>
              </a:rPr>
              <a:t> Auge?</a:t>
            </a:r>
            <a:endParaRPr sz="1600" i="1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600" dirty="0">
                <a:solidFill>
                  <a:schemeClr val="dk1"/>
                </a:solidFill>
              </a:rPr>
              <a:t>Ja – </a:t>
            </a:r>
            <a:r>
              <a:rPr lang="en-US" sz="1600" dirty="0" err="1">
                <a:solidFill>
                  <a:schemeClr val="dk1"/>
                </a:solidFill>
              </a:rPr>
              <a:t>ein</a:t>
            </a:r>
            <a:r>
              <a:rPr lang="en-US" sz="1600" dirty="0">
                <a:solidFill>
                  <a:schemeClr val="dk1"/>
                </a:solidFill>
              </a:rPr>
              <a:t> </a:t>
            </a:r>
            <a:r>
              <a:rPr lang="en-US" sz="1600" dirty="0" err="1">
                <a:solidFill>
                  <a:schemeClr val="dk1"/>
                </a:solidFill>
              </a:rPr>
              <a:t>erhöhter</a:t>
            </a:r>
            <a:r>
              <a:rPr lang="en-US" sz="1600" dirty="0">
                <a:solidFill>
                  <a:schemeClr val="dk1"/>
                </a:solidFill>
              </a:rPr>
              <a:t> </a:t>
            </a:r>
            <a:r>
              <a:rPr lang="en-US" sz="1600" dirty="0" err="1">
                <a:solidFill>
                  <a:schemeClr val="dk1"/>
                </a:solidFill>
              </a:rPr>
              <a:t>Augeninnendruck</a:t>
            </a:r>
            <a:r>
              <a:rPr lang="en-US" sz="1600" dirty="0">
                <a:solidFill>
                  <a:schemeClr val="dk1"/>
                </a:solidFill>
              </a:rPr>
              <a:t> </a:t>
            </a:r>
            <a:r>
              <a:rPr lang="en-US" sz="1600" dirty="0" err="1">
                <a:solidFill>
                  <a:schemeClr val="dk1"/>
                </a:solidFill>
              </a:rPr>
              <a:t>kann</a:t>
            </a:r>
            <a:r>
              <a:rPr lang="en-US" sz="1600" dirty="0">
                <a:solidFill>
                  <a:schemeClr val="dk1"/>
                </a:solidFill>
              </a:rPr>
              <a:t> </a:t>
            </a:r>
            <a:r>
              <a:rPr lang="en-US" sz="1600" dirty="0" err="1">
                <a:solidFill>
                  <a:schemeClr val="dk1"/>
                </a:solidFill>
              </a:rPr>
              <a:t>im</a:t>
            </a:r>
            <a:r>
              <a:rPr lang="en-US" sz="1600" dirty="0">
                <a:solidFill>
                  <a:schemeClr val="dk1"/>
                </a:solidFill>
              </a:rPr>
              <a:t> </a:t>
            </a:r>
            <a:r>
              <a:rPr lang="en-US" sz="1600" dirty="0" err="1">
                <a:solidFill>
                  <a:schemeClr val="dk1"/>
                </a:solidFill>
              </a:rPr>
              <a:t>Partnerauge</a:t>
            </a:r>
            <a:r>
              <a:rPr lang="en-US" sz="1600" dirty="0">
                <a:solidFill>
                  <a:schemeClr val="dk1"/>
                </a:solidFill>
              </a:rPr>
              <a:t> in bis </a:t>
            </a:r>
            <a:r>
              <a:rPr lang="en-US" sz="1600" dirty="0" err="1">
                <a:solidFill>
                  <a:schemeClr val="dk1"/>
                </a:solidFill>
              </a:rPr>
              <a:t>zu</a:t>
            </a:r>
            <a:r>
              <a:rPr lang="en-US" sz="1600" dirty="0">
                <a:solidFill>
                  <a:schemeClr val="dk1"/>
                </a:solidFill>
              </a:rPr>
              <a:t> 50 % der </a:t>
            </a:r>
            <a:r>
              <a:rPr lang="en-US" sz="1600" dirty="0" err="1">
                <a:solidFill>
                  <a:schemeClr val="dk1"/>
                </a:solidFill>
              </a:rPr>
              <a:t>Fälle</a:t>
            </a:r>
            <a:r>
              <a:rPr lang="en-US" sz="1600" dirty="0">
                <a:solidFill>
                  <a:schemeClr val="dk1"/>
                </a:solidFill>
              </a:rPr>
              <a:t> </a:t>
            </a:r>
            <a:r>
              <a:rPr lang="en-US" sz="1600" dirty="0" err="1">
                <a:solidFill>
                  <a:schemeClr val="dk1"/>
                </a:solidFill>
              </a:rPr>
              <a:t>auftreten</a:t>
            </a:r>
            <a:r>
              <a:rPr lang="en-US" sz="1600" dirty="0">
                <a:solidFill>
                  <a:schemeClr val="dk1"/>
                </a:solidFill>
              </a:rPr>
              <a:t>.</a:t>
            </a:r>
            <a:endParaRPr sz="1600" i="1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16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600" i="1" dirty="0">
                <a:solidFill>
                  <a:schemeClr val="dk1"/>
                </a:solidFill>
              </a:rPr>
              <a:t>Wie </a:t>
            </a:r>
            <a:r>
              <a:rPr lang="en-US" sz="1600" i="1" dirty="0" err="1">
                <a:solidFill>
                  <a:schemeClr val="dk1"/>
                </a:solidFill>
              </a:rPr>
              <a:t>sollte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ein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Glaukom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infolge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einer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Kammerwinkelrezession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therapiert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werden</a:t>
            </a:r>
            <a:r>
              <a:rPr lang="en-US" sz="1600" i="1" dirty="0">
                <a:solidFill>
                  <a:schemeClr val="dk1"/>
                </a:solidFill>
              </a:rPr>
              <a:t>?</a:t>
            </a:r>
            <a:endParaRPr sz="1600" i="1" dirty="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chemeClr val="dk1"/>
                </a:solidFill>
              </a:rPr>
              <a:t>Mit der </a:t>
            </a:r>
            <a:r>
              <a:rPr lang="en-US" sz="1600" dirty="0" err="1">
                <a:solidFill>
                  <a:schemeClr val="dk1"/>
                </a:solidFill>
              </a:rPr>
              <a:t>üblichen</a:t>
            </a:r>
            <a:r>
              <a:rPr lang="en-US" sz="1600" dirty="0">
                <a:solidFill>
                  <a:schemeClr val="dk1"/>
                </a:solidFill>
              </a:rPr>
              <a:t> </a:t>
            </a:r>
            <a:r>
              <a:rPr lang="en-US" sz="1600" dirty="0" err="1">
                <a:solidFill>
                  <a:schemeClr val="dk1"/>
                </a:solidFill>
              </a:rPr>
              <a:t>Auswahl</a:t>
            </a:r>
            <a:r>
              <a:rPr lang="en-US" sz="1600" dirty="0">
                <a:solidFill>
                  <a:schemeClr val="dk1"/>
                </a:solidFill>
              </a:rPr>
              <a:t> an </a:t>
            </a:r>
            <a:r>
              <a:rPr lang="en-US" sz="1600" dirty="0" err="1">
                <a:solidFill>
                  <a:schemeClr val="dk1"/>
                </a:solidFill>
              </a:rPr>
              <a:t>topischen</a:t>
            </a:r>
            <a:r>
              <a:rPr lang="en-US" sz="1600" dirty="0">
                <a:solidFill>
                  <a:schemeClr val="dk1"/>
                </a:solidFill>
              </a:rPr>
              <a:t> </a:t>
            </a:r>
            <a:r>
              <a:rPr lang="en-US" sz="1600" dirty="0" err="1">
                <a:solidFill>
                  <a:schemeClr val="dk1"/>
                </a:solidFill>
              </a:rPr>
              <a:t>drucksenkenden</a:t>
            </a:r>
            <a:r>
              <a:rPr lang="en-US" sz="1600" dirty="0">
                <a:solidFill>
                  <a:schemeClr val="dk1"/>
                </a:solidFill>
              </a:rPr>
              <a:t> </a:t>
            </a:r>
            <a:r>
              <a:rPr lang="en-US" sz="1600" dirty="0" err="1">
                <a:solidFill>
                  <a:schemeClr val="dk1"/>
                </a:solidFill>
              </a:rPr>
              <a:t>Medikamenten</a:t>
            </a:r>
            <a:r>
              <a:rPr lang="en-US" sz="1600" dirty="0">
                <a:solidFill>
                  <a:schemeClr val="dk1"/>
                </a:solidFill>
              </a:rPr>
              <a:t>.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Google Shape;550;p31"/>
          <p:cNvSpPr txBox="1">
            <a:spLocks noGrp="1"/>
          </p:cNvSpPr>
          <p:nvPr>
            <p:ph type="title"/>
          </p:nvPr>
        </p:nvSpPr>
        <p:spPr>
          <a:xfrm>
            <a:off x="457200" y="122238"/>
            <a:ext cx="7543800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F</a:t>
            </a:r>
            <a:endParaRPr/>
          </a:p>
        </p:txBody>
      </p:sp>
      <p:sp>
        <p:nvSpPr>
          <p:cNvPr id="551" name="Google Shape;551;p31"/>
          <p:cNvSpPr/>
          <p:nvPr/>
        </p:nvSpPr>
        <p:spPr>
          <a:xfrm>
            <a:off x="152400" y="1143000"/>
            <a:ext cx="8382000" cy="54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692150" lvl="0" indent="-347663" algn="l" rtl="0">
              <a:spcBef>
                <a:spcPts val="240"/>
              </a:spcBef>
              <a:spcAft>
                <a:spcPts val="0"/>
              </a:spcAft>
              <a:buNone/>
            </a:pPr>
            <a:r>
              <a:rPr lang="en-US" sz="2400" i="1" dirty="0">
                <a:solidFill>
                  <a:srgbClr val="0000FF"/>
                </a:solidFill>
              </a:rPr>
              <a:t>1) </a:t>
            </a:r>
            <a:r>
              <a:rPr lang="en-US" sz="2400" i="1" u="sng" dirty="0" err="1">
                <a:solidFill>
                  <a:srgbClr val="0000FF"/>
                </a:solidFill>
              </a:rPr>
              <a:t>Glaukom</a:t>
            </a:r>
            <a:r>
              <a:rPr lang="en-US" sz="2400" i="1" u="sng" dirty="0">
                <a:solidFill>
                  <a:srgbClr val="0000FF"/>
                </a:solidFill>
              </a:rPr>
              <a:t> </a:t>
            </a:r>
            <a:r>
              <a:rPr lang="en-US" sz="2400" i="1" u="sng" dirty="0" err="1">
                <a:solidFill>
                  <a:srgbClr val="0000FF"/>
                </a:solidFill>
              </a:rPr>
              <a:t>aufgrund</a:t>
            </a:r>
            <a:r>
              <a:rPr lang="en-US" sz="2400" i="1" u="sng" dirty="0">
                <a:solidFill>
                  <a:srgbClr val="0000FF"/>
                </a:solidFill>
              </a:rPr>
              <a:t> </a:t>
            </a:r>
            <a:r>
              <a:rPr lang="en-US" sz="2400" i="1" u="sng" dirty="0" err="1">
                <a:solidFill>
                  <a:srgbClr val="0000FF"/>
                </a:solidFill>
              </a:rPr>
              <a:t>einer</a:t>
            </a:r>
            <a:r>
              <a:rPr lang="en-US" sz="2400" i="1" u="sng" dirty="0">
                <a:solidFill>
                  <a:srgbClr val="0000FF"/>
                </a:solidFill>
              </a:rPr>
              <a:t> </a:t>
            </a:r>
            <a:r>
              <a:rPr lang="en-US" sz="2400" i="1" u="sng" dirty="0" err="1">
                <a:solidFill>
                  <a:srgbClr val="0000FF"/>
                </a:solidFill>
              </a:rPr>
              <a:t>Kammerwinkelrezession</a:t>
            </a:r>
            <a:endParaRPr sz="2400" b="0" i="0" u="sng" strike="noStrike" cap="none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2" name="Google Shape;552;p31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31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3" name="Google Shape;553;p31"/>
          <p:cNvSpPr txBox="1"/>
          <p:nvPr/>
        </p:nvSpPr>
        <p:spPr>
          <a:xfrm>
            <a:off x="3193994" y="182217"/>
            <a:ext cx="2756011" cy="400110"/>
          </a:xfrm>
          <a:prstGeom prst="rect">
            <a:avLst/>
          </a:prstGeom>
          <a:solidFill>
            <a:srgbClr val="FEFF83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Der angehobene Kammerwinkel</a:t>
            </a:r>
            <a:endParaRPr/>
          </a:p>
        </p:txBody>
      </p:sp>
      <p:sp>
        <p:nvSpPr>
          <p:cNvPr id="554" name="Google Shape;554;p31"/>
          <p:cNvSpPr/>
          <p:nvPr/>
        </p:nvSpPr>
        <p:spPr>
          <a:xfrm>
            <a:off x="334150" y="2055250"/>
            <a:ext cx="609600" cy="45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5" name="Google Shape;555;p31"/>
          <p:cNvSpPr txBox="1"/>
          <p:nvPr/>
        </p:nvSpPr>
        <p:spPr>
          <a:xfrm>
            <a:off x="1219200" y="2133600"/>
            <a:ext cx="7543800" cy="47038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600" i="1" dirty="0">
                <a:solidFill>
                  <a:srgbClr val="B7B7B7"/>
                </a:solidFill>
              </a:rPr>
              <a:t>In </a:t>
            </a:r>
            <a:r>
              <a:rPr lang="en-US" sz="1600" i="1" dirty="0" err="1">
                <a:solidFill>
                  <a:srgbClr val="B7B7B7"/>
                </a:solidFill>
              </a:rPr>
              <a:t>welchem</a:t>
            </a:r>
            <a:r>
              <a:rPr lang="en-US" sz="1600" i="1" dirty="0">
                <a:solidFill>
                  <a:srgbClr val="B7B7B7"/>
                </a:solidFill>
              </a:rPr>
              <a:t> </a:t>
            </a:r>
            <a:r>
              <a:rPr lang="en-US" sz="1600" i="1" dirty="0" err="1">
                <a:solidFill>
                  <a:srgbClr val="B7B7B7"/>
                </a:solidFill>
              </a:rPr>
              <a:t>zeitlichen</a:t>
            </a:r>
            <a:r>
              <a:rPr lang="en-US" sz="1600" i="1" dirty="0">
                <a:solidFill>
                  <a:srgbClr val="B7B7B7"/>
                </a:solidFill>
              </a:rPr>
              <a:t> Abstand </a:t>
            </a:r>
            <a:r>
              <a:rPr lang="en-US" sz="1600" i="1" dirty="0" err="1">
                <a:solidFill>
                  <a:srgbClr val="B7B7B7"/>
                </a:solidFill>
              </a:rPr>
              <a:t>zum</a:t>
            </a:r>
            <a:r>
              <a:rPr lang="en-US" sz="1600" i="1" dirty="0">
                <a:solidFill>
                  <a:srgbClr val="B7B7B7"/>
                </a:solidFill>
              </a:rPr>
              <a:t> </a:t>
            </a:r>
            <a:r>
              <a:rPr lang="en-US" sz="1600" i="1" dirty="0" err="1">
                <a:solidFill>
                  <a:srgbClr val="B7B7B7"/>
                </a:solidFill>
              </a:rPr>
              <a:t>auslösenden</a:t>
            </a:r>
            <a:r>
              <a:rPr lang="en-US" sz="1600" i="1" dirty="0">
                <a:solidFill>
                  <a:srgbClr val="B7B7B7"/>
                </a:solidFill>
              </a:rPr>
              <a:t> Trauma </a:t>
            </a:r>
            <a:r>
              <a:rPr lang="en-US" sz="1600" i="1" dirty="0" err="1">
                <a:solidFill>
                  <a:srgbClr val="B7B7B7"/>
                </a:solidFill>
              </a:rPr>
              <a:t>entwickelt</a:t>
            </a:r>
            <a:r>
              <a:rPr lang="en-US" sz="1600" i="1" dirty="0">
                <a:solidFill>
                  <a:srgbClr val="B7B7B7"/>
                </a:solidFill>
              </a:rPr>
              <a:t> </a:t>
            </a:r>
            <a:r>
              <a:rPr lang="en-US" sz="1600" i="1" dirty="0" err="1">
                <a:solidFill>
                  <a:srgbClr val="B7B7B7"/>
                </a:solidFill>
              </a:rPr>
              <a:t>sich</a:t>
            </a:r>
            <a:r>
              <a:rPr lang="en-US" sz="1600" i="1" dirty="0">
                <a:solidFill>
                  <a:srgbClr val="B7B7B7"/>
                </a:solidFill>
              </a:rPr>
              <a:t> </a:t>
            </a:r>
            <a:r>
              <a:rPr lang="en-US" sz="1600" i="1" dirty="0" err="1">
                <a:solidFill>
                  <a:srgbClr val="B7B7B7"/>
                </a:solidFill>
              </a:rPr>
              <a:t>typischerweise</a:t>
            </a:r>
            <a:r>
              <a:rPr lang="en-US" sz="1600" i="1" dirty="0">
                <a:solidFill>
                  <a:srgbClr val="B7B7B7"/>
                </a:solidFill>
              </a:rPr>
              <a:t> </a:t>
            </a:r>
            <a:r>
              <a:rPr lang="en-US" sz="1600" i="1" dirty="0" err="1">
                <a:solidFill>
                  <a:srgbClr val="B7B7B7"/>
                </a:solidFill>
              </a:rPr>
              <a:t>ein</a:t>
            </a:r>
            <a:r>
              <a:rPr lang="en-US" sz="1600" i="1" dirty="0">
                <a:solidFill>
                  <a:srgbClr val="B7B7B7"/>
                </a:solidFill>
              </a:rPr>
              <a:t> </a:t>
            </a:r>
            <a:r>
              <a:rPr lang="en-US" sz="1600" i="1" dirty="0" err="1">
                <a:solidFill>
                  <a:srgbClr val="B7B7B7"/>
                </a:solidFill>
              </a:rPr>
              <a:t>Kammerwinkelrezessionsglaukom</a:t>
            </a:r>
            <a:r>
              <a:rPr lang="en-US" sz="1600" i="1" dirty="0">
                <a:solidFill>
                  <a:srgbClr val="B7B7B7"/>
                </a:solidFill>
              </a:rPr>
              <a:t>?</a:t>
            </a:r>
            <a:endParaRPr sz="1600" dirty="0">
              <a:solidFill>
                <a:srgbClr val="B7B7B7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600" dirty="0">
                <a:solidFill>
                  <a:srgbClr val="B7B7B7"/>
                </a:solidFill>
              </a:rPr>
              <a:t>Es </a:t>
            </a:r>
            <a:r>
              <a:rPr lang="en-US" sz="1600" dirty="0" err="1">
                <a:solidFill>
                  <a:srgbClr val="B7B7B7"/>
                </a:solidFill>
              </a:rPr>
              <a:t>kann</a:t>
            </a:r>
            <a:r>
              <a:rPr lang="en-US" sz="1600" dirty="0">
                <a:solidFill>
                  <a:srgbClr val="B7B7B7"/>
                </a:solidFill>
              </a:rPr>
              <a:t> </a:t>
            </a:r>
            <a:r>
              <a:rPr lang="en-US" sz="1600" dirty="0" err="1">
                <a:solidFill>
                  <a:srgbClr val="B7B7B7"/>
                </a:solidFill>
              </a:rPr>
              <a:t>unmittelbar</a:t>
            </a:r>
            <a:r>
              <a:rPr lang="en-US" sz="1600" dirty="0">
                <a:solidFill>
                  <a:srgbClr val="B7B7B7"/>
                </a:solidFill>
              </a:rPr>
              <a:t> </a:t>
            </a:r>
            <a:r>
              <a:rPr lang="en-US" sz="1600" dirty="0" err="1">
                <a:solidFill>
                  <a:srgbClr val="B7B7B7"/>
                </a:solidFill>
              </a:rPr>
              <a:t>eintreten</a:t>
            </a:r>
            <a:r>
              <a:rPr lang="en-US" sz="1600" dirty="0">
                <a:solidFill>
                  <a:srgbClr val="B7B7B7"/>
                </a:solidFill>
              </a:rPr>
              <a:t> </a:t>
            </a:r>
            <a:r>
              <a:rPr lang="en-US" sz="1600" dirty="0" err="1">
                <a:solidFill>
                  <a:srgbClr val="B7B7B7"/>
                </a:solidFill>
              </a:rPr>
              <a:t>oder</a:t>
            </a:r>
            <a:r>
              <a:rPr lang="en-US" sz="1600" dirty="0">
                <a:solidFill>
                  <a:srgbClr val="B7B7B7"/>
                </a:solidFill>
              </a:rPr>
              <a:t> </a:t>
            </a:r>
            <a:r>
              <a:rPr lang="en-US" sz="1600" dirty="0" err="1">
                <a:solidFill>
                  <a:srgbClr val="B7B7B7"/>
                </a:solidFill>
              </a:rPr>
              <a:t>sich</a:t>
            </a:r>
            <a:r>
              <a:rPr lang="en-US" sz="1600" dirty="0">
                <a:solidFill>
                  <a:srgbClr val="B7B7B7"/>
                </a:solidFill>
              </a:rPr>
              <a:t> </a:t>
            </a:r>
            <a:r>
              <a:rPr lang="en-US" sz="1600" dirty="0" err="1">
                <a:solidFill>
                  <a:srgbClr val="B7B7B7"/>
                </a:solidFill>
              </a:rPr>
              <a:t>nach</a:t>
            </a:r>
            <a:r>
              <a:rPr lang="en-US" sz="1600" dirty="0">
                <a:solidFill>
                  <a:srgbClr val="B7B7B7"/>
                </a:solidFill>
              </a:rPr>
              <a:t> </a:t>
            </a:r>
            <a:r>
              <a:rPr lang="en-US" sz="1600" dirty="0" err="1">
                <a:solidFill>
                  <a:srgbClr val="B7B7B7"/>
                </a:solidFill>
              </a:rPr>
              <a:t>Monaten</a:t>
            </a:r>
            <a:r>
              <a:rPr lang="en-US" sz="1600" dirty="0">
                <a:solidFill>
                  <a:srgbClr val="B7B7B7"/>
                </a:solidFill>
              </a:rPr>
              <a:t> bis Jahren </a:t>
            </a:r>
            <a:r>
              <a:rPr lang="en-US" sz="1600" dirty="0" err="1">
                <a:solidFill>
                  <a:srgbClr val="B7B7B7"/>
                </a:solidFill>
              </a:rPr>
              <a:t>entwickeln</a:t>
            </a:r>
            <a:r>
              <a:rPr lang="en-US" sz="1600" dirty="0">
                <a:solidFill>
                  <a:srgbClr val="B7B7B7"/>
                </a:solidFill>
              </a:rPr>
              <a:t>.</a:t>
            </a:r>
            <a:endParaRPr sz="1600" i="1" dirty="0">
              <a:solidFill>
                <a:srgbClr val="B7B7B7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1600" dirty="0">
              <a:solidFill>
                <a:srgbClr val="B7B7B7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600" i="1" dirty="0">
                <a:solidFill>
                  <a:srgbClr val="B7B7B7"/>
                </a:solidFill>
              </a:rPr>
              <a:t>Wie </a:t>
            </a:r>
            <a:r>
              <a:rPr lang="en-US" sz="1600" i="1" dirty="0" err="1">
                <a:solidFill>
                  <a:srgbClr val="B7B7B7"/>
                </a:solidFill>
              </a:rPr>
              <a:t>sieht</a:t>
            </a:r>
            <a:r>
              <a:rPr lang="en-US" sz="1600" i="1" dirty="0">
                <a:solidFill>
                  <a:srgbClr val="B7B7B7"/>
                </a:solidFill>
              </a:rPr>
              <a:t> der </a:t>
            </a:r>
            <a:r>
              <a:rPr lang="en-US" sz="1600" i="1" dirty="0" err="1">
                <a:solidFill>
                  <a:srgbClr val="B7B7B7"/>
                </a:solidFill>
              </a:rPr>
              <a:t>klassische</a:t>
            </a:r>
            <a:r>
              <a:rPr lang="en-US" sz="1600" i="1" dirty="0">
                <a:solidFill>
                  <a:srgbClr val="B7B7B7"/>
                </a:solidFill>
              </a:rPr>
              <a:t> </a:t>
            </a:r>
            <a:r>
              <a:rPr lang="en-US" sz="1600" i="1" dirty="0" err="1">
                <a:solidFill>
                  <a:srgbClr val="B7B7B7"/>
                </a:solidFill>
              </a:rPr>
              <a:t>Befund</a:t>
            </a:r>
            <a:r>
              <a:rPr lang="en-US" sz="1600" i="1" dirty="0">
                <a:solidFill>
                  <a:srgbClr val="B7B7B7"/>
                </a:solidFill>
              </a:rPr>
              <a:t> </a:t>
            </a:r>
            <a:r>
              <a:rPr lang="en-US" sz="1600" i="1" dirty="0" err="1">
                <a:solidFill>
                  <a:srgbClr val="B7B7B7"/>
                </a:solidFill>
              </a:rPr>
              <a:t>aus</a:t>
            </a:r>
            <a:r>
              <a:rPr lang="en-US" sz="1600" i="1" dirty="0">
                <a:solidFill>
                  <a:srgbClr val="B7B7B7"/>
                </a:solidFill>
              </a:rPr>
              <a:t>?</a:t>
            </a:r>
            <a:endParaRPr sz="1600" dirty="0">
              <a:solidFill>
                <a:srgbClr val="B7B7B7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600" dirty="0">
                <a:solidFill>
                  <a:srgbClr val="B7B7B7"/>
                </a:solidFill>
              </a:rPr>
              <a:t>Ein Patient </a:t>
            </a:r>
            <a:r>
              <a:rPr lang="en-US" sz="1600" dirty="0" err="1">
                <a:solidFill>
                  <a:srgbClr val="B7B7B7"/>
                </a:solidFill>
              </a:rPr>
              <a:t>mit</a:t>
            </a:r>
            <a:r>
              <a:rPr lang="en-US" sz="1600" dirty="0">
                <a:solidFill>
                  <a:srgbClr val="B7B7B7"/>
                </a:solidFill>
              </a:rPr>
              <a:t> </a:t>
            </a:r>
            <a:r>
              <a:rPr lang="en-US" sz="1600" dirty="0" err="1">
                <a:solidFill>
                  <a:srgbClr val="B7B7B7"/>
                </a:solidFill>
              </a:rPr>
              <a:t>einem</a:t>
            </a:r>
            <a:r>
              <a:rPr lang="en-US" sz="1600" dirty="0">
                <a:solidFill>
                  <a:srgbClr val="B7B7B7"/>
                </a:solidFill>
              </a:rPr>
              <a:t> </a:t>
            </a:r>
            <a:r>
              <a:rPr lang="en-US" sz="1600" dirty="0" err="1">
                <a:solidFill>
                  <a:srgbClr val="B7B7B7"/>
                </a:solidFill>
              </a:rPr>
              <a:t>scheinbar</a:t>
            </a:r>
            <a:r>
              <a:rPr lang="en-US" sz="1600" dirty="0">
                <a:solidFill>
                  <a:srgbClr val="B7B7B7"/>
                </a:solidFill>
              </a:rPr>
              <a:t> </a:t>
            </a:r>
            <a:r>
              <a:rPr lang="en-US" sz="1600" dirty="0" err="1">
                <a:solidFill>
                  <a:srgbClr val="B7B7B7"/>
                </a:solidFill>
              </a:rPr>
              <a:t>einseitigen</a:t>
            </a:r>
            <a:r>
              <a:rPr lang="en-US" sz="1600" dirty="0">
                <a:solidFill>
                  <a:srgbClr val="B7B7B7"/>
                </a:solidFill>
              </a:rPr>
              <a:t> </a:t>
            </a:r>
            <a:r>
              <a:rPr lang="en-US" sz="1600" dirty="0">
                <a:solidFill>
                  <a:srgbClr val="B7B7B7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30"/>
                  </a:ext>
                </a:extLst>
              </a:rPr>
              <a:t>POWG</a:t>
            </a:r>
            <a:r>
              <a:rPr lang="en-US" sz="1600" dirty="0">
                <a:solidFill>
                  <a:srgbClr val="B7B7B7"/>
                </a:solidFill>
              </a:rPr>
              <a:t>.</a:t>
            </a:r>
            <a:endParaRPr sz="1600" i="1" dirty="0">
              <a:solidFill>
                <a:srgbClr val="B7B7B7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1600" dirty="0">
              <a:solidFill>
                <a:srgbClr val="B7B7B7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600" i="1" dirty="0" err="1">
                <a:solidFill>
                  <a:srgbClr val="B7B7B7"/>
                </a:solidFill>
              </a:rPr>
              <a:t>Gibt</a:t>
            </a:r>
            <a:r>
              <a:rPr lang="en-US" sz="1600" i="1" dirty="0">
                <a:solidFill>
                  <a:srgbClr val="B7B7B7"/>
                </a:solidFill>
              </a:rPr>
              <a:t> es </a:t>
            </a:r>
            <a:r>
              <a:rPr lang="en-US" sz="1600" i="1" dirty="0" err="1">
                <a:solidFill>
                  <a:srgbClr val="B7B7B7"/>
                </a:solidFill>
              </a:rPr>
              <a:t>eine</a:t>
            </a:r>
            <a:r>
              <a:rPr lang="en-US" sz="1600" i="1" dirty="0">
                <a:solidFill>
                  <a:srgbClr val="B7B7B7"/>
                </a:solidFill>
              </a:rPr>
              <a:t> </a:t>
            </a:r>
            <a:r>
              <a:rPr lang="en-US" sz="1600" i="1" dirty="0" err="1">
                <a:solidFill>
                  <a:srgbClr val="B7B7B7"/>
                </a:solidFill>
              </a:rPr>
              <a:t>Korrelation</a:t>
            </a:r>
            <a:r>
              <a:rPr lang="en-US" sz="1600" i="1" dirty="0">
                <a:solidFill>
                  <a:srgbClr val="B7B7B7"/>
                </a:solidFill>
              </a:rPr>
              <a:t> </a:t>
            </a:r>
            <a:r>
              <a:rPr lang="en-US" sz="1600" i="1" dirty="0" err="1">
                <a:solidFill>
                  <a:srgbClr val="B7B7B7"/>
                </a:solidFill>
              </a:rPr>
              <a:t>zwischen</a:t>
            </a:r>
            <a:r>
              <a:rPr lang="en-US" sz="1600" i="1" dirty="0">
                <a:solidFill>
                  <a:srgbClr val="B7B7B7"/>
                </a:solidFill>
              </a:rPr>
              <a:t> dem </a:t>
            </a:r>
            <a:r>
              <a:rPr lang="en-US" sz="1600" i="1" dirty="0" err="1">
                <a:solidFill>
                  <a:srgbClr val="B7B7B7"/>
                </a:solidFill>
              </a:rPr>
              <a:t>Ausmaß</a:t>
            </a:r>
            <a:r>
              <a:rPr lang="en-US" sz="1600" i="1" dirty="0">
                <a:solidFill>
                  <a:srgbClr val="B7B7B7"/>
                </a:solidFill>
              </a:rPr>
              <a:t> der </a:t>
            </a:r>
            <a:r>
              <a:rPr lang="en-US" sz="1600" i="1" dirty="0" err="1">
                <a:solidFill>
                  <a:srgbClr val="B7B7B7"/>
                </a:solidFill>
              </a:rPr>
              <a:t>Kammerwinkelrezession</a:t>
            </a:r>
            <a:r>
              <a:rPr lang="en-US" sz="1600" i="1" dirty="0">
                <a:solidFill>
                  <a:srgbClr val="B7B7B7"/>
                </a:solidFill>
              </a:rPr>
              <a:t> und dem Risiko für die </a:t>
            </a:r>
            <a:r>
              <a:rPr lang="en-US" sz="1600" i="1" dirty="0" err="1">
                <a:solidFill>
                  <a:srgbClr val="B7B7B7"/>
                </a:solidFill>
              </a:rPr>
              <a:t>Entwicklung</a:t>
            </a:r>
            <a:r>
              <a:rPr lang="en-US" sz="1600" i="1" dirty="0">
                <a:solidFill>
                  <a:srgbClr val="B7B7B7"/>
                </a:solidFill>
              </a:rPr>
              <a:t> </a:t>
            </a:r>
            <a:r>
              <a:rPr lang="en-US" sz="1600" i="1" dirty="0" err="1">
                <a:solidFill>
                  <a:srgbClr val="B7B7B7"/>
                </a:solidFill>
              </a:rPr>
              <a:t>eines</a:t>
            </a:r>
            <a:r>
              <a:rPr lang="en-US" sz="1600" i="1" dirty="0">
                <a:solidFill>
                  <a:srgbClr val="B7B7B7"/>
                </a:solidFill>
              </a:rPr>
              <a:t> </a:t>
            </a:r>
            <a:r>
              <a:rPr lang="en-US" sz="1600" i="1" dirty="0" err="1">
                <a:solidFill>
                  <a:srgbClr val="B7B7B7"/>
                </a:solidFill>
              </a:rPr>
              <a:t>Glaukoms</a:t>
            </a:r>
            <a:r>
              <a:rPr lang="en-US" sz="1600" i="1" dirty="0">
                <a:solidFill>
                  <a:srgbClr val="B7B7B7"/>
                </a:solidFill>
              </a:rPr>
              <a:t>?</a:t>
            </a:r>
            <a:endParaRPr sz="1600" i="1" dirty="0">
              <a:solidFill>
                <a:srgbClr val="B7B7B7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600" dirty="0">
                <a:solidFill>
                  <a:srgbClr val="B7B7B7"/>
                </a:solidFill>
              </a:rPr>
              <a:t>Ja</a:t>
            </a:r>
            <a:endParaRPr sz="1600" i="1" dirty="0">
              <a:solidFill>
                <a:srgbClr val="B7B7B7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1600" dirty="0">
              <a:solidFill>
                <a:srgbClr val="B7B7B7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600" i="1" dirty="0" err="1">
                <a:solidFill>
                  <a:srgbClr val="B7B7B7"/>
                </a:solidFill>
              </a:rPr>
              <a:t>Gibt</a:t>
            </a:r>
            <a:r>
              <a:rPr lang="en-US" sz="1600" i="1" dirty="0">
                <a:solidFill>
                  <a:srgbClr val="B7B7B7"/>
                </a:solidFill>
              </a:rPr>
              <a:t> es </a:t>
            </a:r>
            <a:r>
              <a:rPr lang="en-US" sz="1600" i="1" dirty="0" err="1">
                <a:solidFill>
                  <a:srgbClr val="B7B7B7"/>
                </a:solidFill>
              </a:rPr>
              <a:t>eine</a:t>
            </a:r>
            <a:r>
              <a:rPr lang="en-US" sz="1600" i="1" dirty="0">
                <a:solidFill>
                  <a:srgbClr val="B7B7B7"/>
                </a:solidFill>
              </a:rPr>
              <a:t> </a:t>
            </a:r>
            <a:r>
              <a:rPr lang="en-US" sz="1600" i="1" dirty="0" err="1">
                <a:solidFill>
                  <a:srgbClr val="B7B7B7"/>
                </a:solidFill>
              </a:rPr>
              <a:t>Korrelation</a:t>
            </a:r>
            <a:r>
              <a:rPr lang="en-US" sz="1600" i="1" dirty="0">
                <a:solidFill>
                  <a:srgbClr val="B7B7B7"/>
                </a:solidFill>
              </a:rPr>
              <a:t> </a:t>
            </a:r>
            <a:r>
              <a:rPr lang="en-US" sz="1600" i="1" dirty="0" err="1">
                <a:solidFill>
                  <a:srgbClr val="B7B7B7"/>
                </a:solidFill>
              </a:rPr>
              <a:t>zwischen</a:t>
            </a:r>
            <a:r>
              <a:rPr lang="en-US" sz="1600" i="1" dirty="0">
                <a:solidFill>
                  <a:srgbClr val="B7B7B7"/>
                </a:solidFill>
              </a:rPr>
              <a:t> dem </a:t>
            </a:r>
            <a:r>
              <a:rPr lang="en-US" sz="1600" i="1" dirty="0" err="1">
                <a:solidFill>
                  <a:srgbClr val="B7B7B7"/>
                </a:solidFill>
              </a:rPr>
              <a:t>Auftreten</a:t>
            </a:r>
            <a:r>
              <a:rPr lang="en-US" sz="1600" i="1" dirty="0">
                <a:solidFill>
                  <a:srgbClr val="B7B7B7"/>
                </a:solidFill>
              </a:rPr>
              <a:t> </a:t>
            </a:r>
            <a:r>
              <a:rPr lang="en-US" sz="1600" i="1" dirty="0" err="1">
                <a:solidFill>
                  <a:srgbClr val="B7B7B7"/>
                </a:solidFill>
              </a:rPr>
              <a:t>eines</a:t>
            </a:r>
            <a:r>
              <a:rPr lang="en-US" sz="1600" i="1" dirty="0">
                <a:solidFill>
                  <a:srgbClr val="B7B7B7"/>
                </a:solidFill>
              </a:rPr>
              <a:t> </a:t>
            </a:r>
            <a:r>
              <a:rPr lang="en-US" sz="1600" i="1" dirty="0" err="1">
                <a:solidFill>
                  <a:srgbClr val="B7B7B7"/>
                </a:solidFill>
              </a:rPr>
              <a:t>Kammerwinkelrezessionsglaukoms</a:t>
            </a:r>
            <a:r>
              <a:rPr lang="en-US" sz="1600" i="1" dirty="0">
                <a:solidFill>
                  <a:srgbClr val="B7B7B7"/>
                </a:solidFill>
              </a:rPr>
              <a:t> in </a:t>
            </a:r>
            <a:r>
              <a:rPr lang="en-US" sz="1600" i="1" dirty="0" err="1">
                <a:solidFill>
                  <a:srgbClr val="B7B7B7"/>
                </a:solidFill>
              </a:rPr>
              <a:t>einem</a:t>
            </a:r>
            <a:r>
              <a:rPr lang="en-US" sz="1600" i="1" dirty="0">
                <a:solidFill>
                  <a:srgbClr val="B7B7B7"/>
                </a:solidFill>
              </a:rPr>
              <a:t> Auge und der </a:t>
            </a:r>
            <a:r>
              <a:rPr lang="en-US" sz="1600" i="1" dirty="0" err="1">
                <a:solidFill>
                  <a:srgbClr val="B7B7B7"/>
                </a:solidFill>
              </a:rPr>
              <a:t>Entwicklung</a:t>
            </a:r>
            <a:r>
              <a:rPr lang="en-US" sz="1600" i="1" dirty="0">
                <a:solidFill>
                  <a:srgbClr val="B7B7B7"/>
                </a:solidFill>
              </a:rPr>
              <a:t> </a:t>
            </a:r>
            <a:r>
              <a:rPr lang="en-US" sz="1600" i="1" dirty="0" err="1">
                <a:solidFill>
                  <a:srgbClr val="B7B7B7"/>
                </a:solidFill>
              </a:rPr>
              <a:t>eines</a:t>
            </a:r>
            <a:r>
              <a:rPr lang="en-US" sz="1600" i="1" dirty="0">
                <a:solidFill>
                  <a:srgbClr val="B7B7B7"/>
                </a:solidFill>
              </a:rPr>
              <a:t> </a:t>
            </a:r>
            <a:r>
              <a:rPr lang="en-US" sz="1600" i="1" dirty="0" err="1">
                <a:solidFill>
                  <a:srgbClr val="B7B7B7"/>
                </a:solidFill>
              </a:rPr>
              <a:t>erhöhten</a:t>
            </a:r>
            <a:r>
              <a:rPr lang="en-US" sz="1600" i="1" dirty="0">
                <a:solidFill>
                  <a:srgbClr val="B7B7B7"/>
                </a:solidFill>
              </a:rPr>
              <a:t> </a:t>
            </a:r>
            <a:r>
              <a:rPr lang="en-US" sz="1600" i="1" dirty="0" err="1">
                <a:solidFill>
                  <a:srgbClr val="B7B7B7"/>
                </a:solidFill>
              </a:rPr>
              <a:t>intraokularen</a:t>
            </a:r>
            <a:r>
              <a:rPr lang="en-US" sz="1600" i="1" dirty="0">
                <a:solidFill>
                  <a:srgbClr val="B7B7B7"/>
                </a:solidFill>
              </a:rPr>
              <a:t> </a:t>
            </a:r>
            <a:r>
              <a:rPr lang="en-US" sz="1600" i="1" dirty="0" err="1">
                <a:solidFill>
                  <a:srgbClr val="B7B7B7"/>
                </a:solidFill>
              </a:rPr>
              <a:t>Drucks</a:t>
            </a:r>
            <a:r>
              <a:rPr lang="en-US" sz="1600" i="1" dirty="0">
                <a:solidFill>
                  <a:srgbClr val="B7B7B7"/>
                </a:solidFill>
              </a:rPr>
              <a:t> </a:t>
            </a:r>
            <a:r>
              <a:rPr lang="en-US" sz="1600" i="1" dirty="0" err="1">
                <a:solidFill>
                  <a:srgbClr val="B7B7B7"/>
                </a:solidFill>
              </a:rPr>
              <a:t>im</a:t>
            </a:r>
            <a:r>
              <a:rPr lang="en-US" sz="1600" i="1" dirty="0">
                <a:solidFill>
                  <a:srgbClr val="B7B7B7"/>
                </a:solidFill>
              </a:rPr>
              <a:t> </a:t>
            </a:r>
            <a:r>
              <a:rPr lang="en-US" sz="1600" i="1" dirty="0" err="1">
                <a:solidFill>
                  <a:srgbClr val="B7B7B7"/>
                </a:solidFill>
              </a:rPr>
              <a:t>kontralateralen</a:t>
            </a:r>
            <a:r>
              <a:rPr lang="en-US" sz="1600" i="1" dirty="0">
                <a:solidFill>
                  <a:srgbClr val="B7B7B7"/>
                </a:solidFill>
              </a:rPr>
              <a:t> Auge?</a:t>
            </a:r>
            <a:endParaRPr sz="1600" i="1" dirty="0">
              <a:solidFill>
                <a:srgbClr val="B7B7B7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rgbClr val="B7B7B7"/>
                </a:solidFill>
              </a:rPr>
              <a:t>Ja – </a:t>
            </a:r>
            <a:r>
              <a:rPr lang="en-US" sz="1600" dirty="0" err="1">
                <a:solidFill>
                  <a:srgbClr val="B7B7B7"/>
                </a:solidFill>
              </a:rPr>
              <a:t>ein</a:t>
            </a:r>
            <a:r>
              <a:rPr lang="en-US" sz="1600" dirty="0">
                <a:solidFill>
                  <a:srgbClr val="B7B7B7"/>
                </a:solidFill>
              </a:rPr>
              <a:t> </a:t>
            </a:r>
            <a:r>
              <a:rPr lang="en-US" sz="1600" dirty="0" err="1">
                <a:solidFill>
                  <a:srgbClr val="B7B7B7"/>
                </a:solidFill>
              </a:rPr>
              <a:t>erhöhter</a:t>
            </a:r>
            <a:r>
              <a:rPr lang="en-US" sz="1600" dirty="0">
                <a:solidFill>
                  <a:srgbClr val="B7B7B7"/>
                </a:solidFill>
              </a:rPr>
              <a:t> </a:t>
            </a:r>
            <a:r>
              <a:rPr lang="en-US" sz="1600" dirty="0" err="1">
                <a:solidFill>
                  <a:srgbClr val="B7B7B7"/>
                </a:solidFill>
              </a:rPr>
              <a:t>Augeninnendruck</a:t>
            </a:r>
            <a:r>
              <a:rPr lang="en-US" sz="1600" dirty="0">
                <a:solidFill>
                  <a:srgbClr val="B7B7B7"/>
                </a:solidFill>
              </a:rPr>
              <a:t> </a:t>
            </a:r>
            <a:r>
              <a:rPr lang="en-US" sz="1600" dirty="0" err="1">
                <a:solidFill>
                  <a:srgbClr val="B7B7B7"/>
                </a:solidFill>
              </a:rPr>
              <a:t>kann</a:t>
            </a:r>
            <a:r>
              <a:rPr lang="en-US" sz="1600" dirty="0">
                <a:solidFill>
                  <a:srgbClr val="B7B7B7"/>
                </a:solidFill>
              </a:rPr>
              <a:t> </a:t>
            </a:r>
            <a:r>
              <a:rPr lang="en-US" sz="1600" dirty="0" err="1">
                <a:solidFill>
                  <a:srgbClr val="B7B7B7"/>
                </a:solidFill>
              </a:rPr>
              <a:t>im</a:t>
            </a:r>
            <a:r>
              <a:rPr lang="en-US" sz="1600" dirty="0">
                <a:solidFill>
                  <a:srgbClr val="B7B7B7"/>
                </a:solidFill>
              </a:rPr>
              <a:t> </a:t>
            </a:r>
            <a:r>
              <a:rPr lang="en-US" sz="1600" dirty="0" err="1">
                <a:solidFill>
                  <a:srgbClr val="B7B7B7"/>
                </a:solidFill>
              </a:rPr>
              <a:t>Partnerauge</a:t>
            </a:r>
            <a:r>
              <a:rPr lang="en-US" sz="1600" dirty="0">
                <a:solidFill>
                  <a:srgbClr val="B7B7B7"/>
                </a:solidFill>
              </a:rPr>
              <a:t> in bis </a:t>
            </a:r>
            <a:r>
              <a:rPr lang="en-US" sz="1600" dirty="0" err="1">
                <a:solidFill>
                  <a:srgbClr val="B7B7B7"/>
                </a:solidFill>
              </a:rPr>
              <a:t>zu</a:t>
            </a:r>
            <a:r>
              <a:rPr lang="en-US" sz="1600" dirty="0">
                <a:solidFill>
                  <a:srgbClr val="B7B7B7"/>
                </a:solidFill>
              </a:rPr>
              <a:t> 50 % der </a:t>
            </a:r>
            <a:r>
              <a:rPr lang="en-US" sz="1600" dirty="0" err="1">
                <a:solidFill>
                  <a:srgbClr val="B7B7B7"/>
                </a:solidFill>
              </a:rPr>
              <a:t>Fälle</a:t>
            </a:r>
            <a:r>
              <a:rPr lang="en-US" sz="1600" dirty="0">
                <a:solidFill>
                  <a:srgbClr val="B7B7B7"/>
                </a:solidFill>
              </a:rPr>
              <a:t> </a:t>
            </a:r>
            <a:r>
              <a:rPr lang="en-US" sz="1600" dirty="0" err="1">
                <a:solidFill>
                  <a:srgbClr val="B7B7B7"/>
                </a:solidFill>
              </a:rPr>
              <a:t>auftreten</a:t>
            </a:r>
            <a:r>
              <a:rPr lang="en-US" sz="1600" dirty="0">
                <a:solidFill>
                  <a:srgbClr val="B7B7B7"/>
                </a:solidFill>
              </a:rPr>
              <a:t>.</a:t>
            </a:r>
            <a:endParaRPr sz="1600" i="1" dirty="0">
              <a:solidFill>
                <a:srgbClr val="BFBFBF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600" i="1" dirty="0">
                <a:solidFill>
                  <a:schemeClr val="dk1"/>
                </a:solidFill>
              </a:rPr>
              <a:t>Wie </a:t>
            </a:r>
            <a:r>
              <a:rPr lang="en-US" sz="1600" i="1" dirty="0" err="1">
                <a:solidFill>
                  <a:schemeClr val="dk1"/>
                </a:solidFill>
              </a:rPr>
              <a:t>sollte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ein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Glaukom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infolge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einer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Kammerwinkelrezession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therapiert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werden</a:t>
            </a:r>
            <a:r>
              <a:rPr lang="en-US" sz="1600" i="1" dirty="0">
                <a:solidFill>
                  <a:schemeClr val="dk1"/>
                </a:solidFill>
              </a:rPr>
              <a:t>?</a:t>
            </a:r>
            <a:endParaRPr sz="1600" i="1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chemeClr val="dk1"/>
                </a:solidFill>
              </a:rPr>
              <a:t>Mit der </a:t>
            </a:r>
            <a:r>
              <a:rPr lang="en-US" sz="1600" dirty="0" err="1">
                <a:solidFill>
                  <a:schemeClr val="dk1"/>
                </a:solidFill>
              </a:rPr>
              <a:t>üblichen</a:t>
            </a:r>
            <a:r>
              <a:rPr lang="en-US" sz="1600" dirty="0">
                <a:solidFill>
                  <a:schemeClr val="dk1"/>
                </a:solidFill>
              </a:rPr>
              <a:t> </a:t>
            </a:r>
            <a:r>
              <a:rPr lang="en-US" sz="1600" dirty="0" err="1">
                <a:solidFill>
                  <a:schemeClr val="dk1"/>
                </a:solidFill>
              </a:rPr>
              <a:t>Auswahl</a:t>
            </a:r>
            <a:r>
              <a:rPr lang="en-US" sz="1600" dirty="0">
                <a:solidFill>
                  <a:schemeClr val="dk1"/>
                </a:solidFill>
              </a:rPr>
              <a:t> an </a:t>
            </a:r>
            <a:r>
              <a:rPr lang="en-US" sz="1600" dirty="0" err="1">
                <a:solidFill>
                  <a:schemeClr val="dk1"/>
                </a:solidFill>
              </a:rPr>
              <a:t>topischen</a:t>
            </a:r>
            <a:r>
              <a:rPr lang="en-US" sz="1600" dirty="0">
                <a:solidFill>
                  <a:schemeClr val="dk1"/>
                </a:solidFill>
              </a:rPr>
              <a:t> </a:t>
            </a:r>
            <a:r>
              <a:rPr lang="en-US" sz="1600" dirty="0" err="1">
                <a:solidFill>
                  <a:schemeClr val="dk1"/>
                </a:solidFill>
              </a:rPr>
              <a:t>drucksenkenden</a:t>
            </a:r>
            <a:r>
              <a:rPr lang="en-US" sz="1600" dirty="0">
                <a:solidFill>
                  <a:schemeClr val="dk1"/>
                </a:solidFill>
              </a:rPr>
              <a:t> </a:t>
            </a:r>
            <a:r>
              <a:rPr lang="en-US" sz="1600" dirty="0" err="1">
                <a:solidFill>
                  <a:schemeClr val="dk1"/>
                </a:solidFill>
              </a:rPr>
              <a:t>Medikamenten</a:t>
            </a:r>
            <a:r>
              <a:rPr lang="en-US" sz="1600" dirty="0">
                <a:solidFill>
                  <a:schemeClr val="dk1"/>
                </a:solidFill>
              </a:rPr>
              <a:t>.</a:t>
            </a:r>
            <a:endParaRPr sz="1600" i="1" dirty="0">
              <a:solidFill>
                <a:schemeClr val="dk1"/>
              </a:solidFill>
            </a:endParaRPr>
          </a:p>
        </p:txBody>
      </p:sp>
      <p:sp>
        <p:nvSpPr>
          <p:cNvPr id="556" name="Google Shape;556;p31"/>
          <p:cNvSpPr txBox="1"/>
          <p:nvPr/>
        </p:nvSpPr>
        <p:spPr>
          <a:xfrm>
            <a:off x="6096000" y="6049949"/>
            <a:ext cx="1239442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oder mit SLT? </a:t>
            </a:r>
            <a:endParaRPr/>
          </a:p>
        </p:txBody>
      </p:sp>
      <p:sp>
        <p:nvSpPr>
          <p:cNvPr id="557" name="Google Shape;557;p31"/>
          <p:cNvSpPr txBox="1"/>
          <p:nvPr/>
        </p:nvSpPr>
        <p:spPr>
          <a:xfrm>
            <a:off x="5274161" y="4946519"/>
            <a:ext cx="3352800" cy="738664"/>
          </a:xfrm>
          <a:prstGeom prst="rect">
            <a:avLst/>
          </a:prstGeom>
          <a:solidFill>
            <a:srgbClr val="C8C860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Was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i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der SLT?</a:t>
            </a:r>
            <a:endParaRPr sz="1400" i="1" dirty="0">
              <a:solidFill>
                <a:srgbClr val="C8C86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Es </a:t>
            </a:r>
            <a:r>
              <a:rPr lang="en-US" sz="1200" dirty="0" err="1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ist</a:t>
            </a:r>
            <a:r>
              <a:rPr lang="en-US" sz="1200" dirty="0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zwar</a:t>
            </a:r>
            <a:r>
              <a:rPr lang="en-US" sz="1200" dirty="0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 nicht </a:t>
            </a:r>
            <a:r>
              <a:rPr lang="en-US" sz="1200" dirty="0" err="1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kontraindiziert</a:t>
            </a:r>
            <a:r>
              <a:rPr lang="en-US" sz="1200" dirty="0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dirty="0" err="1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aber</a:t>
            </a:r>
            <a:r>
              <a:rPr lang="en-US" sz="1200" dirty="0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bei</a:t>
            </a:r>
            <a:r>
              <a:rPr lang="en-US" sz="1200" dirty="0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 Augen </a:t>
            </a:r>
            <a:r>
              <a:rPr lang="en-US" sz="1200" dirty="0" err="1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mit</a:t>
            </a:r>
            <a:r>
              <a:rPr lang="en-US" sz="1200" dirty="0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Kammerwinkelrückgang</a:t>
            </a:r>
            <a:r>
              <a:rPr lang="en-US" sz="1200" dirty="0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nur</a:t>
            </a:r>
            <a:r>
              <a:rPr lang="en-US" sz="1200" dirty="0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 von </a:t>
            </a:r>
            <a:r>
              <a:rPr lang="en-US" sz="1200" dirty="0" err="1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begrenztem</a:t>
            </a:r>
            <a:r>
              <a:rPr lang="en-US" sz="1200" dirty="0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rgbClr val="C8C860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31"/>
                  </a:ext>
                </a:extLst>
              </a:rPr>
              <a:t>Nutzen</a:t>
            </a:r>
            <a:endParaRPr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Google Shape;563;p32"/>
          <p:cNvSpPr txBox="1">
            <a:spLocks noGrp="1"/>
          </p:cNvSpPr>
          <p:nvPr>
            <p:ph type="title"/>
          </p:nvPr>
        </p:nvSpPr>
        <p:spPr>
          <a:xfrm>
            <a:off x="457200" y="122238"/>
            <a:ext cx="7543800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A</a:t>
            </a:r>
            <a:endParaRPr/>
          </a:p>
        </p:txBody>
      </p:sp>
      <p:sp>
        <p:nvSpPr>
          <p:cNvPr id="564" name="Google Shape;564;p32"/>
          <p:cNvSpPr/>
          <p:nvPr/>
        </p:nvSpPr>
        <p:spPr>
          <a:xfrm>
            <a:off x="152400" y="1143000"/>
            <a:ext cx="8382000" cy="54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40"/>
              <a:buFont typeface="Noto Sans Symbols"/>
              <a:buChar char="●"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Drei Arten von posttraumatischen Kammerwinkelveränderungen:</a:t>
            </a:r>
            <a:endParaRPr/>
          </a:p>
          <a:p>
            <a:pPr marL="692150" lvl="0" indent="-347663" algn="l" rtl="0">
              <a:spcBef>
                <a:spcPts val="24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rgbClr val="0000FF"/>
                </a:solidFill>
              </a:rPr>
              <a:t>1) </a:t>
            </a:r>
            <a:r>
              <a:rPr lang="en-US" sz="1200" i="1" u="sng">
                <a:solidFill>
                  <a:srgbClr val="0000FF"/>
                </a:solidFill>
              </a:rPr>
              <a:t>Glaukom aufgrund einer Kammerwinkelrezession</a:t>
            </a:r>
            <a:endParaRPr sz="2600" b="0" i="0" u="sng" strike="noStrike" cap="non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5" name="Google Shape;565;p32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32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6" name="Google Shape;566;p32"/>
          <p:cNvSpPr txBox="1"/>
          <p:nvPr/>
        </p:nvSpPr>
        <p:spPr>
          <a:xfrm>
            <a:off x="3193994" y="182217"/>
            <a:ext cx="2756011" cy="400110"/>
          </a:xfrm>
          <a:prstGeom prst="rect">
            <a:avLst/>
          </a:prstGeom>
          <a:solidFill>
            <a:srgbClr val="FEFF83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Der angehobene Kammerwinkel</a:t>
            </a:r>
            <a:endParaRPr/>
          </a:p>
        </p:txBody>
      </p:sp>
      <p:sp>
        <p:nvSpPr>
          <p:cNvPr id="567" name="Google Shape;567;p32"/>
          <p:cNvSpPr/>
          <p:nvPr/>
        </p:nvSpPr>
        <p:spPr>
          <a:xfrm>
            <a:off x="334150" y="2224875"/>
            <a:ext cx="609600" cy="45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8" name="Google Shape;568;p32"/>
          <p:cNvSpPr txBox="1"/>
          <p:nvPr/>
        </p:nvSpPr>
        <p:spPr>
          <a:xfrm>
            <a:off x="1219200" y="2133600"/>
            <a:ext cx="7543800" cy="49500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i="1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</a:t>
            </a:r>
            <a:r>
              <a:rPr lang="en-US" sz="1600" i="1" dirty="0">
                <a:solidFill>
                  <a:srgbClr val="B7B7B7"/>
                </a:solidFill>
              </a:rPr>
              <a:t>n </a:t>
            </a:r>
            <a:r>
              <a:rPr lang="en-US" sz="1600" i="1" dirty="0" err="1">
                <a:solidFill>
                  <a:srgbClr val="B7B7B7"/>
                </a:solidFill>
              </a:rPr>
              <a:t>welchem</a:t>
            </a:r>
            <a:r>
              <a:rPr lang="en-US" sz="1600" i="1" dirty="0">
                <a:solidFill>
                  <a:srgbClr val="B7B7B7"/>
                </a:solidFill>
              </a:rPr>
              <a:t> </a:t>
            </a:r>
            <a:r>
              <a:rPr lang="en-US" sz="1600" i="1" dirty="0" err="1">
                <a:solidFill>
                  <a:srgbClr val="B7B7B7"/>
                </a:solidFill>
              </a:rPr>
              <a:t>zeitlichen</a:t>
            </a:r>
            <a:r>
              <a:rPr lang="en-US" sz="1600" i="1" dirty="0">
                <a:solidFill>
                  <a:srgbClr val="B7B7B7"/>
                </a:solidFill>
              </a:rPr>
              <a:t> Abstand </a:t>
            </a:r>
            <a:r>
              <a:rPr lang="en-US" sz="1600" i="1" dirty="0" err="1">
                <a:solidFill>
                  <a:srgbClr val="B7B7B7"/>
                </a:solidFill>
              </a:rPr>
              <a:t>zum</a:t>
            </a:r>
            <a:r>
              <a:rPr lang="en-US" sz="1600" i="1" dirty="0">
                <a:solidFill>
                  <a:srgbClr val="B7B7B7"/>
                </a:solidFill>
              </a:rPr>
              <a:t> </a:t>
            </a:r>
            <a:r>
              <a:rPr lang="en-US" sz="1600" i="1" dirty="0" err="1">
                <a:solidFill>
                  <a:srgbClr val="B7B7B7"/>
                </a:solidFill>
              </a:rPr>
              <a:t>auslösenden</a:t>
            </a:r>
            <a:r>
              <a:rPr lang="en-US" sz="1600" i="1" dirty="0">
                <a:solidFill>
                  <a:srgbClr val="B7B7B7"/>
                </a:solidFill>
              </a:rPr>
              <a:t> Trauma </a:t>
            </a:r>
            <a:r>
              <a:rPr lang="en-US" sz="1600" i="1" dirty="0" err="1">
                <a:solidFill>
                  <a:srgbClr val="B7B7B7"/>
                </a:solidFill>
              </a:rPr>
              <a:t>entwickelt</a:t>
            </a:r>
            <a:r>
              <a:rPr lang="en-US" sz="1600" i="1" dirty="0">
                <a:solidFill>
                  <a:srgbClr val="B7B7B7"/>
                </a:solidFill>
              </a:rPr>
              <a:t> </a:t>
            </a:r>
            <a:r>
              <a:rPr lang="en-US" sz="1600" i="1" dirty="0" err="1">
                <a:solidFill>
                  <a:srgbClr val="B7B7B7"/>
                </a:solidFill>
              </a:rPr>
              <a:t>sich</a:t>
            </a:r>
            <a:r>
              <a:rPr lang="en-US" sz="1600" i="1" dirty="0">
                <a:solidFill>
                  <a:srgbClr val="B7B7B7"/>
                </a:solidFill>
              </a:rPr>
              <a:t> </a:t>
            </a:r>
            <a:r>
              <a:rPr lang="en-US" sz="1600" i="1" dirty="0" err="1">
                <a:solidFill>
                  <a:srgbClr val="B7B7B7"/>
                </a:solidFill>
              </a:rPr>
              <a:t>typischerweise</a:t>
            </a:r>
            <a:r>
              <a:rPr lang="en-US" sz="1600" i="1" dirty="0">
                <a:solidFill>
                  <a:srgbClr val="B7B7B7"/>
                </a:solidFill>
              </a:rPr>
              <a:t> </a:t>
            </a:r>
            <a:r>
              <a:rPr lang="en-US" sz="1600" i="1" dirty="0" err="1">
                <a:solidFill>
                  <a:srgbClr val="B7B7B7"/>
                </a:solidFill>
              </a:rPr>
              <a:t>ein</a:t>
            </a:r>
            <a:r>
              <a:rPr lang="en-US" sz="1600" i="1" dirty="0">
                <a:solidFill>
                  <a:srgbClr val="B7B7B7"/>
                </a:solidFill>
              </a:rPr>
              <a:t> </a:t>
            </a:r>
            <a:r>
              <a:rPr lang="en-US" sz="1600" i="1" dirty="0" err="1">
                <a:solidFill>
                  <a:srgbClr val="B7B7B7"/>
                </a:solidFill>
              </a:rPr>
              <a:t>Kammerwinkelrezessionsglaukom</a:t>
            </a:r>
            <a:r>
              <a:rPr lang="en-US" sz="1600" i="1" dirty="0">
                <a:solidFill>
                  <a:srgbClr val="B7B7B7"/>
                </a:solidFill>
              </a:rPr>
              <a:t>?</a:t>
            </a:r>
            <a:endParaRPr sz="1600" dirty="0">
              <a:solidFill>
                <a:srgbClr val="B7B7B7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600" dirty="0">
                <a:solidFill>
                  <a:srgbClr val="B7B7B7"/>
                </a:solidFill>
              </a:rPr>
              <a:t>Es </a:t>
            </a:r>
            <a:r>
              <a:rPr lang="en-US" sz="1600" dirty="0" err="1">
                <a:solidFill>
                  <a:srgbClr val="B7B7B7"/>
                </a:solidFill>
              </a:rPr>
              <a:t>kann</a:t>
            </a:r>
            <a:r>
              <a:rPr lang="en-US" sz="1600" dirty="0">
                <a:solidFill>
                  <a:srgbClr val="B7B7B7"/>
                </a:solidFill>
              </a:rPr>
              <a:t> </a:t>
            </a:r>
            <a:r>
              <a:rPr lang="en-US" sz="1600" dirty="0" err="1">
                <a:solidFill>
                  <a:srgbClr val="B7B7B7"/>
                </a:solidFill>
              </a:rPr>
              <a:t>unmittelbar</a:t>
            </a:r>
            <a:r>
              <a:rPr lang="en-US" sz="1600" dirty="0">
                <a:solidFill>
                  <a:srgbClr val="B7B7B7"/>
                </a:solidFill>
              </a:rPr>
              <a:t> </a:t>
            </a:r>
            <a:r>
              <a:rPr lang="en-US" sz="1600" dirty="0" err="1">
                <a:solidFill>
                  <a:srgbClr val="B7B7B7"/>
                </a:solidFill>
              </a:rPr>
              <a:t>eintreten</a:t>
            </a:r>
            <a:r>
              <a:rPr lang="en-US" sz="1600" dirty="0">
                <a:solidFill>
                  <a:srgbClr val="B7B7B7"/>
                </a:solidFill>
              </a:rPr>
              <a:t> </a:t>
            </a:r>
            <a:r>
              <a:rPr lang="en-US" sz="1600" dirty="0" err="1">
                <a:solidFill>
                  <a:srgbClr val="B7B7B7"/>
                </a:solidFill>
              </a:rPr>
              <a:t>oder</a:t>
            </a:r>
            <a:r>
              <a:rPr lang="en-US" sz="1600" dirty="0">
                <a:solidFill>
                  <a:srgbClr val="B7B7B7"/>
                </a:solidFill>
              </a:rPr>
              <a:t> </a:t>
            </a:r>
            <a:r>
              <a:rPr lang="en-US" sz="1600" dirty="0" err="1">
                <a:solidFill>
                  <a:srgbClr val="B7B7B7"/>
                </a:solidFill>
              </a:rPr>
              <a:t>sich</a:t>
            </a:r>
            <a:r>
              <a:rPr lang="en-US" sz="1600" dirty="0">
                <a:solidFill>
                  <a:srgbClr val="B7B7B7"/>
                </a:solidFill>
              </a:rPr>
              <a:t> </a:t>
            </a:r>
            <a:r>
              <a:rPr lang="en-US" sz="1600" dirty="0" err="1">
                <a:solidFill>
                  <a:srgbClr val="B7B7B7"/>
                </a:solidFill>
              </a:rPr>
              <a:t>nach</a:t>
            </a:r>
            <a:r>
              <a:rPr lang="en-US" sz="1600" dirty="0">
                <a:solidFill>
                  <a:srgbClr val="B7B7B7"/>
                </a:solidFill>
              </a:rPr>
              <a:t> </a:t>
            </a:r>
            <a:r>
              <a:rPr lang="en-US" sz="1600" dirty="0" err="1">
                <a:solidFill>
                  <a:srgbClr val="B7B7B7"/>
                </a:solidFill>
              </a:rPr>
              <a:t>Monaten</a:t>
            </a:r>
            <a:r>
              <a:rPr lang="en-US" sz="1600" dirty="0">
                <a:solidFill>
                  <a:srgbClr val="B7B7B7"/>
                </a:solidFill>
              </a:rPr>
              <a:t> bis Jahren </a:t>
            </a:r>
            <a:r>
              <a:rPr lang="en-US" sz="1600" dirty="0" err="1">
                <a:solidFill>
                  <a:srgbClr val="B7B7B7"/>
                </a:solidFill>
              </a:rPr>
              <a:t>entwickeln</a:t>
            </a:r>
            <a:r>
              <a:rPr lang="en-US" sz="1600" dirty="0">
                <a:solidFill>
                  <a:srgbClr val="B7B7B7"/>
                </a:solidFill>
              </a:rPr>
              <a:t>.</a:t>
            </a:r>
            <a:endParaRPr sz="1600" i="1" dirty="0">
              <a:solidFill>
                <a:srgbClr val="B7B7B7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1600" dirty="0">
              <a:solidFill>
                <a:srgbClr val="B7B7B7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600" i="1" dirty="0">
                <a:solidFill>
                  <a:srgbClr val="B7B7B7"/>
                </a:solidFill>
              </a:rPr>
              <a:t>Wie </a:t>
            </a:r>
            <a:r>
              <a:rPr lang="en-US" sz="1600" i="1" dirty="0" err="1">
                <a:solidFill>
                  <a:srgbClr val="B7B7B7"/>
                </a:solidFill>
              </a:rPr>
              <a:t>sieht</a:t>
            </a:r>
            <a:r>
              <a:rPr lang="en-US" sz="1600" i="1" dirty="0">
                <a:solidFill>
                  <a:srgbClr val="B7B7B7"/>
                </a:solidFill>
              </a:rPr>
              <a:t> der </a:t>
            </a:r>
            <a:r>
              <a:rPr lang="en-US" sz="1600" i="1" dirty="0" err="1">
                <a:solidFill>
                  <a:srgbClr val="B7B7B7"/>
                </a:solidFill>
              </a:rPr>
              <a:t>klassische</a:t>
            </a:r>
            <a:r>
              <a:rPr lang="en-US" sz="1600" i="1" dirty="0">
                <a:solidFill>
                  <a:srgbClr val="B7B7B7"/>
                </a:solidFill>
              </a:rPr>
              <a:t> </a:t>
            </a:r>
            <a:r>
              <a:rPr lang="en-US" sz="1600" i="1" dirty="0" err="1">
                <a:solidFill>
                  <a:srgbClr val="B7B7B7"/>
                </a:solidFill>
              </a:rPr>
              <a:t>Befund</a:t>
            </a:r>
            <a:r>
              <a:rPr lang="en-US" sz="1600" i="1" dirty="0">
                <a:solidFill>
                  <a:srgbClr val="B7B7B7"/>
                </a:solidFill>
              </a:rPr>
              <a:t> </a:t>
            </a:r>
            <a:r>
              <a:rPr lang="en-US" sz="1600" i="1" dirty="0" err="1">
                <a:solidFill>
                  <a:srgbClr val="B7B7B7"/>
                </a:solidFill>
              </a:rPr>
              <a:t>aus</a:t>
            </a:r>
            <a:r>
              <a:rPr lang="en-US" sz="1600" i="1" dirty="0">
                <a:solidFill>
                  <a:srgbClr val="B7B7B7"/>
                </a:solidFill>
              </a:rPr>
              <a:t>?</a:t>
            </a:r>
            <a:endParaRPr sz="1600" dirty="0">
              <a:solidFill>
                <a:srgbClr val="B7B7B7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600" dirty="0">
                <a:solidFill>
                  <a:srgbClr val="B7B7B7"/>
                </a:solidFill>
              </a:rPr>
              <a:t>Ein Patient </a:t>
            </a:r>
            <a:r>
              <a:rPr lang="en-US" sz="1600" dirty="0" err="1">
                <a:solidFill>
                  <a:srgbClr val="B7B7B7"/>
                </a:solidFill>
              </a:rPr>
              <a:t>mit</a:t>
            </a:r>
            <a:r>
              <a:rPr lang="en-US" sz="1600" dirty="0">
                <a:solidFill>
                  <a:srgbClr val="B7B7B7"/>
                </a:solidFill>
              </a:rPr>
              <a:t> </a:t>
            </a:r>
            <a:r>
              <a:rPr lang="en-US" sz="1600" dirty="0" err="1">
                <a:solidFill>
                  <a:srgbClr val="B7B7B7"/>
                </a:solidFill>
              </a:rPr>
              <a:t>einem</a:t>
            </a:r>
            <a:r>
              <a:rPr lang="en-US" sz="1600" dirty="0">
                <a:solidFill>
                  <a:srgbClr val="B7B7B7"/>
                </a:solidFill>
              </a:rPr>
              <a:t> </a:t>
            </a:r>
            <a:r>
              <a:rPr lang="en-US" sz="1600" dirty="0" err="1">
                <a:solidFill>
                  <a:srgbClr val="B7B7B7"/>
                </a:solidFill>
              </a:rPr>
              <a:t>scheinbar</a:t>
            </a:r>
            <a:r>
              <a:rPr lang="en-US" sz="1600" dirty="0">
                <a:solidFill>
                  <a:srgbClr val="B7B7B7"/>
                </a:solidFill>
              </a:rPr>
              <a:t> </a:t>
            </a:r>
            <a:r>
              <a:rPr lang="en-US" sz="1600" dirty="0" err="1">
                <a:solidFill>
                  <a:srgbClr val="B7B7B7"/>
                </a:solidFill>
              </a:rPr>
              <a:t>einseitigen</a:t>
            </a:r>
            <a:r>
              <a:rPr lang="en-US" sz="1600" dirty="0">
                <a:solidFill>
                  <a:srgbClr val="B7B7B7"/>
                </a:solidFill>
              </a:rPr>
              <a:t> </a:t>
            </a:r>
            <a:r>
              <a:rPr lang="en-US" sz="1600" dirty="0">
                <a:solidFill>
                  <a:srgbClr val="B7B7B7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32"/>
                  </a:ext>
                </a:extLst>
              </a:rPr>
              <a:t>POWG</a:t>
            </a:r>
            <a:r>
              <a:rPr lang="en-US" sz="1600" dirty="0">
                <a:solidFill>
                  <a:srgbClr val="B7B7B7"/>
                </a:solidFill>
              </a:rPr>
              <a:t>.</a:t>
            </a:r>
            <a:endParaRPr sz="1600" i="1" dirty="0">
              <a:solidFill>
                <a:srgbClr val="B7B7B7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1600" dirty="0">
              <a:solidFill>
                <a:srgbClr val="B7B7B7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600" i="1" dirty="0" err="1">
                <a:solidFill>
                  <a:srgbClr val="B7B7B7"/>
                </a:solidFill>
              </a:rPr>
              <a:t>Gibt</a:t>
            </a:r>
            <a:r>
              <a:rPr lang="en-US" sz="1600" i="1" dirty="0">
                <a:solidFill>
                  <a:srgbClr val="B7B7B7"/>
                </a:solidFill>
              </a:rPr>
              <a:t> es </a:t>
            </a:r>
            <a:r>
              <a:rPr lang="en-US" sz="1600" i="1" dirty="0" err="1">
                <a:solidFill>
                  <a:srgbClr val="B7B7B7"/>
                </a:solidFill>
              </a:rPr>
              <a:t>eine</a:t>
            </a:r>
            <a:r>
              <a:rPr lang="en-US" sz="1600" i="1" dirty="0">
                <a:solidFill>
                  <a:srgbClr val="B7B7B7"/>
                </a:solidFill>
              </a:rPr>
              <a:t> </a:t>
            </a:r>
            <a:r>
              <a:rPr lang="en-US" sz="1600" i="1" dirty="0" err="1">
                <a:solidFill>
                  <a:srgbClr val="B7B7B7"/>
                </a:solidFill>
              </a:rPr>
              <a:t>Korrelation</a:t>
            </a:r>
            <a:r>
              <a:rPr lang="en-US" sz="1600" i="1" dirty="0">
                <a:solidFill>
                  <a:srgbClr val="B7B7B7"/>
                </a:solidFill>
              </a:rPr>
              <a:t> </a:t>
            </a:r>
            <a:r>
              <a:rPr lang="en-US" sz="1600" i="1" dirty="0" err="1">
                <a:solidFill>
                  <a:srgbClr val="B7B7B7"/>
                </a:solidFill>
              </a:rPr>
              <a:t>zwischen</a:t>
            </a:r>
            <a:r>
              <a:rPr lang="en-US" sz="1600" i="1" dirty="0">
                <a:solidFill>
                  <a:srgbClr val="B7B7B7"/>
                </a:solidFill>
              </a:rPr>
              <a:t> dem </a:t>
            </a:r>
            <a:r>
              <a:rPr lang="en-US" sz="1600" i="1" dirty="0" err="1">
                <a:solidFill>
                  <a:srgbClr val="B7B7B7"/>
                </a:solidFill>
              </a:rPr>
              <a:t>Ausmaß</a:t>
            </a:r>
            <a:r>
              <a:rPr lang="en-US" sz="1600" i="1" dirty="0">
                <a:solidFill>
                  <a:srgbClr val="B7B7B7"/>
                </a:solidFill>
              </a:rPr>
              <a:t> der </a:t>
            </a:r>
            <a:r>
              <a:rPr lang="en-US" sz="1600" i="1" dirty="0" err="1">
                <a:solidFill>
                  <a:srgbClr val="B7B7B7"/>
                </a:solidFill>
              </a:rPr>
              <a:t>Kammerwinkelrezession</a:t>
            </a:r>
            <a:r>
              <a:rPr lang="en-US" sz="1600" i="1" dirty="0">
                <a:solidFill>
                  <a:srgbClr val="B7B7B7"/>
                </a:solidFill>
              </a:rPr>
              <a:t> und dem Risiko für die </a:t>
            </a:r>
            <a:r>
              <a:rPr lang="en-US" sz="1600" i="1" dirty="0" err="1">
                <a:solidFill>
                  <a:srgbClr val="B7B7B7"/>
                </a:solidFill>
              </a:rPr>
              <a:t>Entwicklung</a:t>
            </a:r>
            <a:r>
              <a:rPr lang="en-US" sz="1600" i="1" dirty="0">
                <a:solidFill>
                  <a:srgbClr val="B7B7B7"/>
                </a:solidFill>
              </a:rPr>
              <a:t> </a:t>
            </a:r>
            <a:r>
              <a:rPr lang="en-US" sz="1600" i="1" dirty="0" err="1">
                <a:solidFill>
                  <a:srgbClr val="B7B7B7"/>
                </a:solidFill>
              </a:rPr>
              <a:t>eines</a:t>
            </a:r>
            <a:r>
              <a:rPr lang="en-US" sz="1600" i="1" dirty="0">
                <a:solidFill>
                  <a:srgbClr val="B7B7B7"/>
                </a:solidFill>
              </a:rPr>
              <a:t> </a:t>
            </a:r>
            <a:r>
              <a:rPr lang="en-US" sz="1600" i="1" dirty="0" err="1">
                <a:solidFill>
                  <a:srgbClr val="B7B7B7"/>
                </a:solidFill>
              </a:rPr>
              <a:t>Glaukoms</a:t>
            </a:r>
            <a:r>
              <a:rPr lang="en-US" sz="1600" i="1" dirty="0">
                <a:solidFill>
                  <a:srgbClr val="B7B7B7"/>
                </a:solidFill>
              </a:rPr>
              <a:t>?</a:t>
            </a:r>
            <a:endParaRPr sz="1600" i="1" dirty="0">
              <a:solidFill>
                <a:srgbClr val="B7B7B7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600" dirty="0">
                <a:solidFill>
                  <a:srgbClr val="B7B7B7"/>
                </a:solidFill>
              </a:rPr>
              <a:t>Ja</a:t>
            </a:r>
            <a:endParaRPr sz="1600" i="1" dirty="0">
              <a:solidFill>
                <a:srgbClr val="B7B7B7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1600" dirty="0">
              <a:solidFill>
                <a:srgbClr val="B7B7B7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600" i="1" dirty="0" err="1">
                <a:solidFill>
                  <a:srgbClr val="B7B7B7"/>
                </a:solidFill>
              </a:rPr>
              <a:t>Gibt</a:t>
            </a:r>
            <a:r>
              <a:rPr lang="en-US" sz="1600" i="1" dirty="0">
                <a:solidFill>
                  <a:srgbClr val="B7B7B7"/>
                </a:solidFill>
              </a:rPr>
              <a:t> es </a:t>
            </a:r>
            <a:r>
              <a:rPr lang="en-US" sz="1600" i="1" dirty="0" err="1">
                <a:solidFill>
                  <a:srgbClr val="B7B7B7"/>
                </a:solidFill>
              </a:rPr>
              <a:t>eine</a:t>
            </a:r>
            <a:r>
              <a:rPr lang="en-US" sz="1600" i="1" dirty="0">
                <a:solidFill>
                  <a:srgbClr val="B7B7B7"/>
                </a:solidFill>
              </a:rPr>
              <a:t> </a:t>
            </a:r>
            <a:r>
              <a:rPr lang="en-US" sz="1600" i="1" dirty="0" err="1">
                <a:solidFill>
                  <a:srgbClr val="B7B7B7"/>
                </a:solidFill>
              </a:rPr>
              <a:t>Korrelation</a:t>
            </a:r>
            <a:r>
              <a:rPr lang="en-US" sz="1600" i="1" dirty="0">
                <a:solidFill>
                  <a:srgbClr val="B7B7B7"/>
                </a:solidFill>
              </a:rPr>
              <a:t> </a:t>
            </a:r>
            <a:r>
              <a:rPr lang="en-US" sz="1600" i="1" dirty="0" err="1">
                <a:solidFill>
                  <a:srgbClr val="B7B7B7"/>
                </a:solidFill>
              </a:rPr>
              <a:t>zwischen</a:t>
            </a:r>
            <a:r>
              <a:rPr lang="en-US" sz="1600" i="1" dirty="0">
                <a:solidFill>
                  <a:srgbClr val="B7B7B7"/>
                </a:solidFill>
              </a:rPr>
              <a:t> dem </a:t>
            </a:r>
            <a:r>
              <a:rPr lang="en-US" sz="1600" i="1" dirty="0" err="1">
                <a:solidFill>
                  <a:srgbClr val="B7B7B7"/>
                </a:solidFill>
              </a:rPr>
              <a:t>Auftreten</a:t>
            </a:r>
            <a:r>
              <a:rPr lang="en-US" sz="1600" i="1" dirty="0">
                <a:solidFill>
                  <a:srgbClr val="B7B7B7"/>
                </a:solidFill>
              </a:rPr>
              <a:t> </a:t>
            </a:r>
            <a:r>
              <a:rPr lang="en-US" sz="1600" i="1" dirty="0" err="1">
                <a:solidFill>
                  <a:srgbClr val="B7B7B7"/>
                </a:solidFill>
              </a:rPr>
              <a:t>eines</a:t>
            </a:r>
            <a:r>
              <a:rPr lang="en-US" sz="1600" i="1" dirty="0">
                <a:solidFill>
                  <a:srgbClr val="B7B7B7"/>
                </a:solidFill>
              </a:rPr>
              <a:t> </a:t>
            </a:r>
            <a:r>
              <a:rPr lang="en-US" sz="1600" i="1" dirty="0" err="1">
                <a:solidFill>
                  <a:srgbClr val="B7B7B7"/>
                </a:solidFill>
              </a:rPr>
              <a:t>Kammerwinkelrezessionsglaukoms</a:t>
            </a:r>
            <a:r>
              <a:rPr lang="en-US" sz="1600" i="1" dirty="0">
                <a:solidFill>
                  <a:srgbClr val="B7B7B7"/>
                </a:solidFill>
              </a:rPr>
              <a:t> in </a:t>
            </a:r>
            <a:r>
              <a:rPr lang="en-US" sz="1600" i="1" dirty="0" err="1">
                <a:solidFill>
                  <a:srgbClr val="B7B7B7"/>
                </a:solidFill>
              </a:rPr>
              <a:t>einem</a:t>
            </a:r>
            <a:r>
              <a:rPr lang="en-US" sz="1600" i="1" dirty="0">
                <a:solidFill>
                  <a:srgbClr val="B7B7B7"/>
                </a:solidFill>
              </a:rPr>
              <a:t> Auge und der </a:t>
            </a:r>
            <a:r>
              <a:rPr lang="en-US" sz="1600" i="1" dirty="0" err="1">
                <a:solidFill>
                  <a:srgbClr val="B7B7B7"/>
                </a:solidFill>
              </a:rPr>
              <a:t>Entwicklung</a:t>
            </a:r>
            <a:r>
              <a:rPr lang="en-US" sz="1600" i="1" dirty="0">
                <a:solidFill>
                  <a:srgbClr val="B7B7B7"/>
                </a:solidFill>
              </a:rPr>
              <a:t> </a:t>
            </a:r>
            <a:r>
              <a:rPr lang="en-US" sz="1600" i="1" dirty="0" err="1">
                <a:solidFill>
                  <a:srgbClr val="B7B7B7"/>
                </a:solidFill>
              </a:rPr>
              <a:t>eines</a:t>
            </a:r>
            <a:r>
              <a:rPr lang="en-US" sz="1600" i="1" dirty="0">
                <a:solidFill>
                  <a:srgbClr val="B7B7B7"/>
                </a:solidFill>
              </a:rPr>
              <a:t> </a:t>
            </a:r>
            <a:r>
              <a:rPr lang="en-US" sz="1600" i="1" dirty="0" err="1">
                <a:solidFill>
                  <a:srgbClr val="B7B7B7"/>
                </a:solidFill>
              </a:rPr>
              <a:t>erhöhten</a:t>
            </a:r>
            <a:r>
              <a:rPr lang="en-US" sz="1600" i="1" dirty="0">
                <a:solidFill>
                  <a:srgbClr val="B7B7B7"/>
                </a:solidFill>
              </a:rPr>
              <a:t> </a:t>
            </a:r>
            <a:r>
              <a:rPr lang="en-US" sz="1600" i="1" dirty="0" err="1">
                <a:solidFill>
                  <a:srgbClr val="B7B7B7"/>
                </a:solidFill>
              </a:rPr>
              <a:t>intraokularen</a:t>
            </a:r>
            <a:r>
              <a:rPr lang="en-US" sz="1600" i="1" dirty="0">
                <a:solidFill>
                  <a:srgbClr val="B7B7B7"/>
                </a:solidFill>
              </a:rPr>
              <a:t> </a:t>
            </a:r>
            <a:r>
              <a:rPr lang="en-US" sz="1600" i="1" dirty="0" err="1">
                <a:solidFill>
                  <a:srgbClr val="B7B7B7"/>
                </a:solidFill>
              </a:rPr>
              <a:t>Drucks</a:t>
            </a:r>
            <a:r>
              <a:rPr lang="en-US" sz="1600" i="1" dirty="0">
                <a:solidFill>
                  <a:srgbClr val="B7B7B7"/>
                </a:solidFill>
              </a:rPr>
              <a:t> </a:t>
            </a:r>
            <a:r>
              <a:rPr lang="en-US" sz="1600" i="1" dirty="0" err="1">
                <a:solidFill>
                  <a:srgbClr val="B7B7B7"/>
                </a:solidFill>
              </a:rPr>
              <a:t>im</a:t>
            </a:r>
            <a:r>
              <a:rPr lang="en-US" sz="1600" i="1" dirty="0">
                <a:solidFill>
                  <a:srgbClr val="B7B7B7"/>
                </a:solidFill>
              </a:rPr>
              <a:t> </a:t>
            </a:r>
            <a:r>
              <a:rPr lang="en-US" sz="1600" i="1" dirty="0" err="1">
                <a:solidFill>
                  <a:srgbClr val="B7B7B7"/>
                </a:solidFill>
              </a:rPr>
              <a:t>kontralateralen</a:t>
            </a:r>
            <a:r>
              <a:rPr lang="en-US" sz="1600" i="1" dirty="0">
                <a:solidFill>
                  <a:srgbClr val="B7B7B7"/>
                </a:solidFill>
              </a:rPr>
              <a:t> Auge?</a:t>
            </a:r>
            <a:endParaRPr sz="1600" i="1" dirty="0">
              <a:solidFill>
                <a:srgbClr val="B7B7B7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600" dirty="0">
                <a:solidFill>
                  <a:srgbClr val="B7B7B7"/>
                </a:solidFill>
              </a:rPr>
              <a:t>Ja – </a:t>
            </a:r>
            <a:r>
              <a:rPr lang="en-US" sz="1600" dirty="0" err="1">
                <a:solidFill>
                  <a:srgbClr val="B7B7B7"/>
                </a:solidFill>
              </a:rPr>
              <a:t>ein</a:t>
            </a:r>
            <a:r>
              <a:rPr lang="en-US" sz="1600" dirty="0">
                <a:solidFill>
                  <a:srgbClr val="B7B7B7"/>
                </a:solidFill>
              </a:rPr>
              <a:t> </a:t>
            </a:r>
            <a:r>
              <a:rPr lang="en-US" sz="1600" dirty="0" err="1">
                <a:solidFill>
                  <a:srgbClr val="B7B7B7"/>
                </a:solidFill>
              </a:rPr>
              <a:t>erhöhter</a:t>
            </a:r>
            <a:r>
              <a:rPr lang="en-US" sz="1600" dirty="0">
                <a:solidFill>
                  <a:srgbClr val="B7B7B7"/>
                </a:solidFill>
              </a:rPr>
              <a:t> </a:t>
            </a:r>
            <a:r>
              <a:rPr lang="en-US" sz="1600" dirty="0" err="1">
                <a:solidFill>
                  <a:srgbClr val="B7B7B7"/>
                </a:solidFill>
              </a:rPr>
              <a:t>Augeninnendruck</a:t>
            </a:r>
            <a:r>
              <a:rPr lang="en-US" sz="1600" dirty="0">
                <a:solidFill>
                  <a:srgbClr val="B7B7B7"/>
                </a:solidFill>
              </a:rPr>
              <a:t> </a:t>
            </a:r>
            <a:r>
              <a:rPr lang="en-US" sz="1600" dirty="0" err="1">
                <a:solidFill>
                  <a:srgbClr val="B7B7B7"/>
                </a:solidFill>
              </a:rPr>
              <a:t>kann</a:t>
            </a:r>
            <a:r>
              <a:rPr lang="en-US" sz="1600" dirty="0">
                <a:solidFill>
                  <a:srgbClr val="B7B7B7"/>
                </a:solidFill>
              </a:rPr>
              <a:t> </a:t>
            </a:r>
            <a:r>
              <a:rPr lang="en-US" sz="1600" dirty="0" err="1">
                <a:solidFill>
                  <a:srgbClr val="B7B7B7"/>
                </a:solidFill>
              </a:rPr>
              <a:t>im</a:t>
            </a:r>
            <a:r>
              <a:rPr lang="en-US" sz="1600" dirty="0">
                <a:solidFill>
                  <a:srgbClr val="B7B7B7"/>
                </a:solidFill>
              </a:rPr>
              <a:t> </a:t>
            </a:r>
            <a:r>
              <a:rPr lang="en-US" sz="1600" dirty="0" err="1">
                <a:solidFill>
                  <a:srgbClr val="B7B7B7"/>
                </a:solidFill>
              </a:rPr>
              <a:t>Partnerauge</a:t>
            </a:r>
            <a:r>
              <a:rPr lang="en-US" sz="1600" dirty="0">
                <a:solidFill>
                  <a:srgbClr val="B7B7B7"/>
                </a:solidFill>
              </a:rPr>
              <a:t> in bis </a:t>
            </a:r>
            <a:r>
              <a:rPr lang="en-US" sz="1600" dirty="0" err="1">
                <a:solidFill>
                  <a:srgbClr val="B7B7B7"/>
                </a:solidFill>
              </a:rPr>
              <a:t>zu</a:t>
            </a:r>
            <a:r>
              <a:rPr lang="en-US" sz="1600" dirty="0">
                <a:solidFill>
                  <a:srgbClr val="B7B7B7"/>
                </a:solidFill>
              </a:rPr>
              <a:t> 50 % der </a:t>
            </a:r>
            <a:r>
              <a:rPr lang="en-US" sz="1600" dirty="0" err="1">
                <a:solidFill>
                  <a:srgbClr val="B7B7B7"/>
                </a:solidFill>
              </a:rPr>
              <a:t>Fälle</a:t>
            </a:r>
            <a:r>
              <a:rPr lang="en-US" sz="1600" dirty="0">
                <a:solidFill>
                  <a:srgbClr val="B7B7B7"/>
                </a:solidFill>
              </a:rPr>
              <a:t> </a:t>
            </a:r>
            <a:r>
              <a:rPr lang="en-US" sz="1600" dirty="0" err="1">
                <a:solidFill>
                  <a:srgbClr val="B7B7B7"/>
                </a:solidFill>
              </a:rPr>
              <a:t>auftreten</a:t>
            </a:r>
            <a:r>
              <a:rPr lang="en-US" sz="1600" dirty="0">
                <a:solidFill>
                  <a:srgbClr val="B7B7B7"/>
                </a:solidFill>
              </a:rPr>
              <a:t>.</a:t>
            </a:r>
            <a:endParaRPr sz="1600" i="1" dirty="0">
              <a:solidFill>
                <a:srgbClr val="BFBFBF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16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600" i="1" dirty="0">
                <a:solidFill>
                  <a:schemeClr val="dk1"/>
                </a:solidFill>
              </a:rPr>
              <a:t>Wie </a:t>
            </a:r>
            <a:r>
              <a:rPr lang="en-US" sz="1600" i="1" dirty="0" err="1">
                <a:solidFill>
                  <a:schemeClr val="dk1"/>
                </a:solidFill>
              </a:rPr>
              <a:t>sollte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ein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Glaukom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infolge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einer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Kammerwinkelrezession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therapiert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werden</a:t>
            </a:r>
            <a:r>
              <a:rPr lang="en-US" sz="1600" i="1" dirty="0">
                <a:solidFill>
                  <a:schemeClr val="dk1"/>
                </a:solidFill>
              </a:rPr>
              <a:t>?</a:t>
            </a:r>
            <a:endParaRPr sz="1600" i="1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600" dirty="0">
                <a:solidFill>
                  <a:schemeClr val="dk1"/>
                </a:solidFill>
              </a:rPr>
              <a:t>Mit der </a:t>
            </a:r>
            <a:r>
              <a:rPr lang="en-US" sz="1600" dirty="0" err="1">
                <a:solidFill>
                  <a:schemeClr val="dk1"/>
                </a:solidFill>
              </a:rPr>
              <a:t>üblichen</a:t>
            </a:r>
            <a:r>
              <a:rPr lang="en-US" sz="1600" dirty="0">
                <a:solidFill>
                  <a:schemeClr val="dk1"/>
                </a:solidFill>
              </a:rPr>
              <a:t> </a:t>
            </a:r>
            <a:r>
              <a:rPr lang="en-US" sz="1600" dirty="0" err="1">
                <a:solidFill>
                  <a:schemeClr val="dk1"/>
                </a:solidFill>
              </a:rPr>
              <a:t>Auswahl</a:t>
            </a:r>
            <a:r>
              <a:rPr lang="en-US" sz="1600" dirty="0">
                <a:solidFill>
                  <a:schemeClr val="dk1"/>
                </a:solidFill>
              </a:rPr>
              <a:t> an </a:t>
            </a:r>
            <a:r>
              <a:rPr lang="en-US" sz="1600" dirty="0" err="1">
                <a:solidFill>
                  <a:schemeClr val="dk1"/>
                </a:solidFill>
              </a:rPr>
              <a:t>topischen</a:t>
            </a:r>
            <a:r>
              <a:rPr lang="en-US" sz="1600" dirty="0">
                <a:solidFill>
                  <a:schemeClr val="dk1"/>
                </a:solidFill>
              </a:rPr>
              <a:t> </a:t>
            </a:r>
            <a:r>
              <a:rPr lang="en-US" sz="1600" dirty="0" err="1">
                <a:solidFill>
                  <a:schemeClr val="dk1"/>
                </a:solidFill>
              </a:rPr>
              <a:t>drucksenkenden</a:t>
            </a:r>
            <a:r>
              <a:rPr lang="en-US" sz="1600" dirty="0">
                <a:solidFill>
                  <a:schemeClr val="dk1"/>
                </a:solidFill>
              </a:rPr>
              <a:t> </a:t>
            </a:r>
            <a:r>
              <a:rPr lang="en-US" sz="1600" dirty="0" err="1">
                <a:solidFill>
                  <a:schemeClr val="dk1"/>
                </a:solidFill>
              </a:rPr>
              <a:t>Medikamenten</a:t>
            </a:r>
            <a:r>
              <a:rPr lang="en-US" sz="1600" dirty="0">
                <a:solidFill>
                  <a:schemeClr val="dk1"/>
                </a:solidFill>
              </a:rPr>
              <a:t>.</a:t>
            </a:r>
            <a:endParaRPr sz="1600" i="1" dirty="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rgbClr val="BFBFBF"/>
              </a:solidFill>
            </a:endParaRPr>
          </a:p>
        </p:txBody>
      </p:sp>
      <p:sp>
        <p:nvSpPr>
          <p:cNvPr id="569" name="Google Shape;569;p32"/>
          <p:cNvSpPr txBox="1"/>
          <p:nvPr/>
        </p:nvSpPr>
        <p:spPr>
          <a:xfrm>
            <a:off x="5950005" y="5889465"/>
            <a:ext cx="2584395" cy="333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oder mit SLT? </a:t>
            </a:r>
            <a:r>
              <a:rPr lang="en-US" sz="2000" b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Nein</a:t>
            </a:r>
            <a:endParaRPr sz="2400"/>
          </a:p>
        </p:txBody>
      </p:sp>
      <p:sp>
        <p:nvSpPr>
          <p:cNvPr id="570" name="Google Shape;570;p32"/>
          <p:cNvSpPr txBox="1"/>
          <p:nvPr/>
        </p:nvSpPr>
        <p:spPr>
          <a:xfrm>
            <a:off x="5274161" y="4946519"/>
            <a:ext cx="3352800" cy="764400"/>
          </a:xfrm>
          <a:prstGeom prst="rect">
            <a:avLst/>
          </a:prstGeom>
          <a:solidFill>
            <a:srgbClr val="C8C860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Was ist mit der SLT?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FF"/>
                </a:solidFill>
              </a:rPr>
              <a:t>Auch wenn es nicht grundsätzlich kontraindiziert ist, ist sie bei Augen mit Kammerwinkelrezession nur von eingeschränktem Nutzen.</a:t>
            </a:r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" name="Google Shape;576;p33"/>
          <p:cNvSpPr/>
          <p:nvPr/>
        </p:nvSpPr>
        <p:spPr>
          <a:xfrm>
            <a:off x="152400" y="1143000"/>
            <a:ext cx="8382000" cy="54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40"/>
              <a:buFont typeface="Noto Sans Symbols"/>
              <a:buChar char="●"/>
            </a:pPr>
            <a:r>
              <a:rPr lang="en-US" sz="24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Drei </a:t>
            </a:r>
            <a:r>
              <a:rPr lang="en-US" sz="24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Arten</a:t>
            </a:r>
            <a:r>
              <a:rPr lang="en-US" sz="24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von </a:t>
            </a:r>
            <a:r>
              <a:rPr lang="en-US" sz="24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posttraumatischen</a:t>
            </a:r>
            <a:r>
              <a:rPr lang="en-US" sz="24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Kammerwinkelveränderungen</a:t>
            </a:r>
            <a:r>
              <a:rPr lang="en-US" sz="24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sz="2400" dirty="0"/>
          </a:p>
          <a:p>
            <a:pPr marL="692150" lvl="0" indent="-347663" algn="l" rtl="0">
              <a:spcBef>
                <a:spcPts val="240"/>
              </a:spcBef>
              <a:spcAft>
                <a:spcPts val="0"/>
              </a:spcAft>
              <a:buNone/>
            </a:pPr>
            <a:r>
              <a:rPr lang="en-US" sz="2400" i="1" dirty="0">
                <a:solidFill>
                  <a:srgbClr val="0000FF"/>
                </a:solidFill>
              </a:rPr>
              <a:t>1) </a:t>
            </a:r>
            <a:r>
              <a:rPr lang="en-US" sz="2400" i="1" dirty="0" err="1">
                <a:solidFill>
                  <a:srgbClr val="0000FF"/>
                </a:solidFill>
              </a:rPr>
              <a:t>Glaukom</a:t>
            </a:r>
            <a:r>
              <a:rPr lang="en-US" sz="2400" i="1" dirty="0">
                <a:solidFill>
                  <a:srgbClr val="0000FF"/>
                </a:solidFill>
              </a:rPr>
              <a:t> </a:t>
            </a:r>
            <a:r>
              <a:rPr lang="en-US" sz="2400" i="1" dirty="0" err="1">
                <a:solidFill>
                  <a:srgbClr val="0000FF"/>
                </a:solidFill>
              </a:rPr>
              <a:t>aufgrund</a:t>
            </a:r>
            <a:r>
              <a:rPr lang="en-US" sz="2400" i="1" dirty="0">
                <a:solidFill>
                  <a:srgbClr val="0000FF"/>
                </a:solidFill>
              </a:rPr>
              <a:t> </a:t>
            </a:r>
            <a:r>
              <a:rPr lang="en-US" sz="2400" i="1" dirty="0" err="1">
                <a:solidFill>
                  <a:srgbClr val="0000FF"/>
                </a:solidFill>
              </a:rPr>
              <a:t>einer</a:t>
            </a:r>
            <a:r>
              <a:rPr lang="en-US" sz="2400" i="1" dirty="0">
                <a:solidFill>
                  <a:srgbClr val="0000FF"/>
                </a:solidFill>
              </a:rPr>
              <a:t> </a:t>
            </a:r>
            <a:r>
              <a:rPr lang="en-US" sz="2400" i="1" dirty="0" err="1">
                <a:solidFill>
                  <a:srgbClr val="0000FF"/>
                </a:solidFill>
              </a:rPr>
              <a:t>Kammerwinkelrezession</a:t>
            </a:r>
            <a:endParaRPr sz="2400" b="0" i="0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87425" marR="0" lvl="2" indent="-293688" algn="l" rtl="0">
              <a:spcBef>
                <a:spcPts val="240"/>
              </a:spcBef>
              <a:spcAft>
                <a:spcPts val="0"/>
              </a:spcAft>
              <a:buClr>
                <a:schemeClr val="accent1"/>
              </a:buClr>
              <a:buSzPts val="840"/>
              <a:buFont typeface="Noto Sans Symbols"/>
              <a:buChar char="●"/>
            </a:pPr>
            <a:r>
              <a:rPr lang="en-US" sz="2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Riss </a:t>
            </a:r>
            <a:r>
              <a:rPr lang="en-US" sz="2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zwischen</a:t>
            </a:r>
            <a:r>
              <a:rPr lang="en-US" sz="2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longitudinalen</a:t>
            </a:r>
            <a:r>
              <a:rPr lang="en-US" sz="2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und </a:t>
            </a:r>
            <a:r>
              <a:rPr lang="en-US" sz="2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zirkulären</a:t>
            </a:r>
            <a:r>
              <a:rPr lang="en-US" sz="2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CB-</a:t>
            </a:r>
            <a:r>
              <a:rPr lang="en-US" sz="2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Fasern</a:t>
            </a:r>
            <a:endParaRPr sz="2400" dirty="0"/>
          </a:p>
          <a:p>
            <a:pPr marL="987425" marR="0" lvl="2" indent="-293688" algn="l" rtl="0">
              <a:spcBef>
                <a:spcPts val="240"/>
              </a:spcBef>
              <a:spcAft>
                <a:spcPts val="0"/>
              </a:spcAft>
              <a:buClr>
                <a:schemeClr val="accent1"/>
              </a:buClr>
              <a:buSzPts val="840"/>
              <a:buFont typeface="Noto Sans Symbols"/>
              <a:buChar char="●"/>
            </a:pPr>
            <a:r>
              <a:rPr lang="en-US" sz="2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Klassische</a:t>
            </a:r>
            <a:r>
              <a:rPr lang="en-US" sz="2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Beschreibung</a:t>
            </a:r>
            <a:r>
              <a:rPr lang="en-US" sz="2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2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Gonioskop</a:t>
            </a:r>
            <a:r>
              <a:rPr lang="en-US" sz="2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: CBB</a:t>
            </a:r>
            <a:endParaRPr sz="2400" dirty="0"/>
          </a:p>
          <a:p>
            <a:pPr marL="692150" marR="0" lvl="1" indent="-347663" algn="l" rtl="0">
              <a:spcBef>
                <a:spcPts val="240"/>
              </a:spcBef>
              <a:spcAft>
                <a:spcPts val="0"/>
              </a:spcAft>
              <a:buClr>
                <a:schemeClr val="accent2"/>
              </a:buClr>
              <a:buSzPts val="840"/>
              <a:buFont typeface="Noto Sans Symbols"/>
              <a:buNone/>
            </a:pPr>
            <a:r>
              <a:rPr lang="en-US" sz="2400" b="0" i="1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2) </a:t>
            </a:r>
            <a:r>
              <a:rPr lang="en-US" sz="2400" b="0" i="1" strike="noStrike" cap="none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2400" b="0" i="1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1" strike="noStrike" cap="none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aufgrund</a:t>
            </a:r>
            <a:r>
              <a:rPr lang="en-US" sz="2400" b="0" i="1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i="1" dirty="0" err="1">
                <a:solidFill>
                  <a:srgbClr val="0000FF"/>
                </a:solidFill>
              </a:rPr>
              <a:t>eines</a:t>
            </a:r>
            <a:r>
              <a:rPr lang="en-US" sz="2400" i="1" dirty="0">
                <a:solidFill>
                  <a:srgbClr val="0000FF"/>
                </a:solidFill>
              </a:rPr>
              <a:t> </a:t>
            </a:r>
            <a:r>
              <a:rPr lang="en-US" sz="2400" i="1" dirty="0" err="1">
                <a:solidFill>
                  <a:srgbClr val="0000FF"/>
                </a:solidFill>
              </a:rPr>
              <a:t>Zyklodialysespalts</a:t>
            </a:r>
            <a:endParaRPr sz="2400" dirty="0">
              <a:solidFill>
                <a:srgbClr val="0000FF"/>
              </a:solidFill>
            </a:endParaRPr>
          </a:p>
          <a:p>
            <a:pPr marL="987425" marR="0" lvl="2" indent="-293688" algn="l" rtl="0">
              <a:spcBef>
                <a:spcPts val="240"/>
              </a:spcBef>
              <a:spcAft>
                <a:spcPts val="0"/>
              </a:spcAft>
              <a:buClr>
                <a:schemeClr val="accent1"/>
              </a:buClr>
              <a:buSzPts val="840"/>
              <a:buFont typeface="Noto Sans Symbols"/>
              <a:buChar char="●"/>
            </a:pPr>
            <a:r>
              <a:rPr lang="en-US" sz="2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CB </a:t>
            </a:r>
            <a:r>
              <a:rPr lang="en-US" sz="2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trennt</a:t>
            </a:r>
            <a:r>
              <a:rPr lang="en-US" sz="2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sich</a:t>
            </a:r>
            <a:r>
              <a:rPr lang="en-US" sz="2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von SS</a:t>
            </a:r>
            <a:endParaRPr sz="2400" dirty="0"/>
          </a:p>
          <a:p>
            <a:pPr marL="987425" marR="0" lvl="2" indent="-293688" algn="l" rtl="0">
              <a:spcBef>
                <a:spcPts val="240"/>
              </a:spcBef>
              <a:spcAft>
                <a:spcPts val="0"/>
              </a:spcAft>
              <a:buClr>
                <a:schemeClr val="accent1"/>
              </a:buClr>
              <a:buSzPts val="840"/>
              <a:buFont typeface="Noto Sans Symbols"/>
              <a:buChar char="●"/>
            </a:pPr>
            <a:r>
              <a:rPr lang="en-US" sz="2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Klassische</a:t>
            </a:r>
            <a:r>
              <a:rPr lang="en-US" sz="2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Beschreibung</a:t>
            </a:r>
            <a:r>
              <a:rPr lang="en-US" sz="2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2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Gonioskop</a:t>
            </a:r>
            <a:r>
              <a:rPr lang="en-US" sz="2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2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Glänzendes</a:t>
            </a:r>
            <a:r>
              <a:rPr lang="en-US" sz="2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SS</a:t>
            </a:r>
            <a:endParaRPr sz="2400" dirty="0"/>
          </a:p>
          <a:p>
            <a:pPr marL="692150" marR="0" lvl="1" indent="-347663" algn="l" rtl="0">
              <a:spcBef>
                <a:spcPts val="240"/>
              </a:spcBef>
              <a:spcAft>
                <a:spcPts val="0"/>
              </a:spcAft>
              <a:buClr>
                <a:schemeClr val="accent2"/>
              </a:buClr>
              <a:buSzPts val="840"/>
              <a:buFont typeface="Noto Sans Symbols"/>
              <a:buNone/>
            </a:pPr>
            <a:r>
              <a:rPr lang="en-US" sz="2400" b="0" i="1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3) </a:t>
            </a:r>
            <a:r>
              <a:rPr lang="en-US" sz="2400" i="1" dirty="0" err="1">
                <a:solidFill>
                  <a:srgbClr val="0000FF"/>
                </a:solidFill>
              </a:rPr>
              <a:t>Iridodialyse</a:t>
            </a:r>
            <a:r>
              <a:rPr lang="en-US" sz="2400" b="0" i="1" u="none" strike="noStrike" cap="none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-Glaukom</a:t>
            </a:r>
            <a:r>
              <a:rPr lang="en-US" sz="2400" b="0" i="1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sz="2400" dirty="0">
              <a:solidFill>
                <a:srgbClr val="0000FF"/>
              </a:solidFill>
            </a:endParaRPr>
          </a:p>
          <a:p>
            <a:pPr marL="693737" marR="0" lvl="2" indent="0" algn="l" rtl="0">
              <a:spcBef>
                <a:spcPts val="460"/>
              </a:spcBef>
              <a:spcAft>
                <a:spcPts val="0"/>
              </a:spcAft>
              <a:buNone/>
            </a:pPr>
            <a:endParaRPr sz="23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7" name="Google Shape;577;p33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33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8" name="Google Shape;578;p33"/>
          <p:cNvSpPr txBox="1"/>
          <p:nvPr/>
        </p:nvSpPr>
        <p:spPr>
          <a:xfrm>
            <a:off x="3193994" y="182217"/>
            <a:ext cx="2756011" cy="400110"/>
          </a:xfrm>
          <a:prstGeom prst="rect">
            <a:avLst/>
          </a:prstGeom>
          <a:solidFill>
            <a:srgbClr val="FEFF83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Posttraumatische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Kammerwinkel-Veränderungen</a:t>
            </a:r>
            <a:endParaRPr dirty="0"/>
          </a:p>
        </p:txBody>
      </p:sp>
      <p:sp>
        <p:nvSpPr>
          <p:cNvPr id="579" name="Google Shape;579;p33"/>
          <p:cNvSpPr/>
          <p:nvPr/>
        </p:nvSpPr>
        <p:spPr>
          <a:xfrm>
            <a:off x="1134125" y="457200"/>
            <a:ext cx="762000" cy="762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1" name="Google Shape;581;p33"/>
          <p:cNvSpPr/>
          <p:nvPr/>
        </p:nvSpPr>
        <p:spPr>
          <a:xfrm>
            <a:off x="990600" y="528550"/>
            <a:ext cx="609600" cy="45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2" name="Google Shape;582;p33"/>
          <p:cNvSpPr txBox="1"/>
          <p:nvPr/>
        </p:nvSpPr>
        <p:spPr>
          <a:xfrm>
            <a:off x="3124327" y="6287939"/>
            <a:ext cx="2895344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(Noch keine Frage – fahren Sie fort, wenn Sie bereit sind)</a:t>
            </a:r>
            <a:endParaRPr/>
          </a:p>
        </p:txBody>
      </p:sp>
      <p:sp>
        <p:nvSpPr>
          <p:cNvPr id="583" name="Google Shape;583;p33"/>
          <p:cNvSpPr txBox="1"/>
          <p:nvPr/>
        </p:nvSpPr>
        <p:spPr>
          <a:xfrm>
            <a:off x="990600" y="5549939"/>
            <a:ext cx="7086600" cy="3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0000FF"/>
                </a:solidFill>
              </a:rPr>
              <a:t>Zum </a:t>
            </a:r>
            <a:r>
              <a:rPr lang="en-US" sz="1200" i="1" dirty="0" err="1">
                <a:solidFill>
                  <a:srgbClr val="0000FF"/>
                </a:solidFill>
              </a:rPr>
              <a:t>Abschluss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noch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ein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wichtiger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Hinweis</a:t>
            </a:r>
            <a:r>
              <a:rPr lang="en-US" sz="1200" i="1" dirty="0">
                <a:solidFill>
                  <a:srgbClr val="0000FF"/>
                </a:solidFill>
              </a:rPr>
              <a:t>: </a:t>
            </a:r>
            <a:r>
              <a:rPr lang="en-US" sz="1200" i="1" dirty="0">
                <a:solidFill>
                  <a:schemeClr val="dk1"/>
                </a:solidFill>
              </a:rPr>
              <a:t>Wie </a:t>
            </a:r>
            <a:r>
              <a:rPr lang="en-US" sz="1200" i="1" dirty="0" err="1">
                <a:solidFill>
                  <a:schemeClr val="dk1"/>
                </a:solidFill>
              </a:rPr>
              <a:t>bereits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erwähnt</a:t>
            </a:r>
            <a:r>
              <a:rPr lang="en-US" sz="1200" i="1" dirty="0">
                <a:solidFill>
                  <a:schemeClr val="dk1"/>
                </a:solidFill>
              </a:rPr>
              <a:t>, </a:t>
            </a:r>
            <a:r>
              <a:rPr lang="en-US" sz="1200" i="1" dirty="0" err="1">
                <a:solidFill>
                  <a:schemeClr val="dk1"/>
                </a:solidFill>
              </a:rPr>
              <a:t>können</a:t>
            </a:r>
            <a:r>
              <a:rPr lang="en-US" sz="1200" i="1" dirty="0">
                <a:solidFill>
                  <a:schemeClr val="dk1"/>
                </a:solidFill>
              </a:rPr>
              <a:t> alle </a:t>
            </a:r>
            <a:r>
              <a:rPr lang="en-US" sz="1200" i="1" dirty="0" err="1">
                <a:solidFill>
                  <a:schemeClr val="dk1"/>
                </a:solidFill>
              </a:rPr>
              <a:t>drei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Befunde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mit</a:t>
            </a:r>
            <a:r>
              <a:rPr lang="en-US" sz="1200" i="1" dirty="0">
                <a:solidFill>
                  <a:schemeClr val="dk1"/>
                </a:solidFill>
              </a:rPr>
              <a:t> der </a:t>
            </a:r>
            <a:r>
              <a:rPr lang="en-US" sz="1200" i="1" dirty="0" err="1">
                <a:solidFill>
                  <a:schemeClr val="dk1"/>
                </a:solidFill>
              </a:rPr>
              <a:t>Entwicklung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eines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Glaukoms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nach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einem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stumpfen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Augentrauma</a:t>
            </a:r>
            <a:r>
              <a:rPr lang="en-US" sz="1200" i="1" dirty="0">
                <a:solidFill>
                  <a:schemeClr val="dk1"/>
                </a:solidFill>
              </a:rPr>
              <a:t> in </a:t>
            </a:r>
            <a:r>
              <a:rPr lang="en-US" sz="1200" i="1" dirty="0" err="1">
                <a:solidFill>
                  <a:schemeClr val="dk1"/>
                </a:solidFill>
              </a:rPr>
              <a:t>Zusammenhang</a:t>
            </a:r>
            <a:r>
              <a:rPr lang="en-US" sz="1200" i="1" dirty="0">
                <a:solidFill>
                  <a:schemeClr val="dk1"/>
                </a:solidFill>
              </a:rPr>
              <a:t> </a:t>
            </a:r>
            <a:r>
              <a:rPr lang="en-US" sz="1200" i="1" dirty="0" err="1">
                <a:solidFill>
                  <a:schemeClr val="dk1"/>
                </a:solidFill>
              </a:rPr>
              <a:t>stehen</a:t>
            </a:r>
            <a:r>
              <a:rPr lang="en-US" sz="1200" i="1" dirty="0">
                <a:solidFill>
                  <a:schemeClr val="dk1"/>
                </a:solidFill>
              </a:rPr>
              <a:t>.</a:t>
            </a:r>
            <a:endParaRPr sz="1800" i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Google Shape;589;p34"/>
          <p:cNvSpPr txBox="1">
            <a:spLocks noGrp="1"/>
          </p:cNvSpPr>
          <p:nvPr>
            <p:ph type="title"/>
          </p:nvPr>
        </p:nvSpPr>
        <p:spPr>
          <a:xfrm>
            <a:off x="457200" y="122238"/>
            <a:ext cx="7543800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F</a:t>
            </a:r>
            <a:endParaRPr/>
          </a:p>
        </p:txBody>
      </p:sp>
      <p:sp>
        <p:nvSpPr>
          <p:cNvPr id="590" name="Google Shape;590;p34"/>
          <p:cNvSpPr/>
          <p:nvPr/>
        </p:nvSpPr>
        <p:spPr>
          <a:xfrm>
            <a:off x="152400" y="1143000"/>
            <a:ext cx="8382000" cy="54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40"/>
              <a:buFont typeface="Noto Sans Symbols"/>
              <a:buChar char="●"/>
            </a:pPr>
            <a:r>
              <a:rPr lang="en-US" sz="24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Drei </a:t>
            </a:r>
            <a:r>
              <a:rPr lang="en-US" sz="24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Arten</a:t>
            </a:r>
            <a:r>
              <a:rPr lang="en-US" sz="24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von </a:t>
            </a:r>
            <a:r>
              <a:rPr lang="en-US" sz="24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posttraumatischen</a:t>
            </a:r>
            <a:r>
              <a:rPr lang="en-US" sz="24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Kammerwinkelveränderungen</a:t>
            </a:r>
            <a:r>
              <a:rPr lang="en-US" sz="24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sz="2400" dirty="0"/>
          </a:p>
          <a:p>
            <a:pPr marL="692150" lvl="0" indent="-347663" algn="l" rtl="0">
              <a:spcBef>
                <a:spcPts val="240"/>
              </a:spcBef>
              <a:spcAft>
                <a:spcPts val="0"/>
              </a:spcAft>
              <a:buNone/>
            </a:pPr>
            <a:r>
              <a:rPr lang="en-US" sz="2400" i="1" dirty="0">
                <a:solidFill>
                  <a:srgbClr val="0000FF"/>
                </a:solidFill>
              </a:rPr>
              <a:t>1) </a:t>
            </a:r>
            <a:r>
              <a:rPr lang="en-US" sz="2400" i="1" dirty="0" err="1">
                <a:solidFill>
                  <a:srgbClr val="0000FF"/>
                </a:solidFill>
              </a:rPr>
              <a:t>Glaukom</a:t>
            </a:r>
            <a:r>
              <a:rPr lang="en-US" sz="2400" i="1" dirty="0">
                <a:solidFill>
                  <a:srgbClr val="0000FF"/>
                </a:solidFill>
              </a:rPr>
              <a:t> </a:t>
            </a:r>
            <a:r>
              <a:rPr lang="en-US" sz="2400" i="1" dirty="0" err="1">
                <a:solidFill>
                  <a:srgbClr val="0000FF"/>
                </a:solidFill>
              </a:rPr>
              <a:t>aufgrund</a:t>
            </a:r>
            <a:r>
              <a:rPr lang="en-US" sz="2400" i="1" dirty="0">
                <a:solidFill>
                  <a:srgbClr val="0000FF"/>
                </a:solidFill>
              </a:rPr>
              <a:t> </a:t>
            </a:r>
            <a:r>
              <a:rPr lang="en-US" sz="2400" i="1" dirty="0" err="1">
                <a:solidFill>
                  <a:srgbClr val="0000FF"/>
                </a:solidFill>
              </a:rPr>
              <a:t>einer</a:t>
            </a:r>
            <a:r>
              <a:rPr lang="en-US" sz="2400" i="1" dirty="0">
                <a:solidFill>
                  <a:srgbClr val="0000FF"/>
                </a:solidFill>
              </a:rPr>
              <a:t> </a:t>
            </a:r>
            <a:r>
              <a:rPr lang="en-US" sz="2400" i="1" dirty="0" err="1">
                <a:solidFill>
                  <a:srgbClr val="0000FF"/>
                </a:solidFill>
              </a:rPr>
              <a:t>Kammerwinkelrezession</a:t>
            </a:r>
            <a:endParaRPr sz="2400" dirty="0">
              <a:solidFill>
                <a:schemeClr val="lt1"/>
              </a:solidFill>
            </a:endParaRPr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Clr>
                <a:schemeClr val="accent1"/>
              </a:buClr>
              <a:buSzPts val="840"/>
              <a:buFont typeface="Noto Sans Symbols"/>
              <a:buChar char="●"/>
            </a:pPr>
            <a:r>
              <a:rPr lang="en-US" sz="2400" dirty="0">
                <a:solidFill>
                  <a:schemeClr val="lt1"/>
                </a:solidFill>
              </a:rPr>
              <a:t>Riss </a:t>
            </a:r>
            <a:r>
              <a:rPr lang="en-US" sz="2400" dirty="0" err="1">
                <a:solidFill>
                  <a:schemeClr val="lt1"/>
                </a:solidFill>
              </a:rPr>
              <a:t>zwischen</a:t>
            </a:r>
            <a:r>
              <a:rPr lang="en-US" sz="2400" dirty="0">
                <a:solidFill>
                  <a:schemeClr val="lt1"/>
                </a:solidFill>
              </a:rPr>
              <a:t> </a:t>
            </a:r>
            <a:r>
              <a:rPr lang="en-US" sz="2400" dirty="0" err="1">
                <a:solidFill>
                  <a:schemeClr val="lt1"/>
                </a:solidFill>
              </a:rPr>
              <a:t>longitudinalen</a:t>
            </a:r>
            <a:r>
              <a:rPr lang="en-US" sz="2400" dirty="0">
                <a:solidFill>
                  <a:schemeClr val="lt1"/>
                </a:solidFill>
              </a:rPr>
              <a:t> und </a:t>
            </a:r>
            <a:r>
              <a:rPr lang="en-US" sz="2400" dirty="0" err="1">
                <a:solidFill>
                  <a:schemeClr val="lt1"/>
                </a:solidFill>
              </a:rPr>
              <a:t>zirkulären</a:t>
            </a:r>
            <a:r>
              <a:rPr lang="en-US" sz="2400" dirty="0">
                <a:solidFill>
                  <a:schemeClr val="lt1"/>
                </a:solidFill>
              </a:rPr>
              <a:t> CB-</a:t>
            </a:r>
            <a:r>
              <a:rPr lang="en-US" sz="2400" dirty="0" err="1">
                <a:solidFill>
                  <a:schemeClr val="lt1"/>
                </a:solidFill>
              </a:rPr>
              <a:t>Fasern</a:t>
            </a:r>
            <a:endParaRPr sz="2400" dirty="0">
              <a:solidFill>
                <a:schemeClr val="dk1"/>
              </a:solidFill>
            </a:endParaRPr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Clr>
                <a:schemeClr val="accent1"/>
              </a:buClr>
              <a:buSzPts val="840"/>
              <a:buFont typeface="Noto Sans Symbols"/>
              <a:buChar char="●"/>
            </a:pPr>
            <a:r>
              <a:rPr lang="en-US" sz="2400" dirty="0" err="1">
                <a:solidFill>
                  <a:schemeClr val="lt1"/>
                </a:solidFill>
              </a:rPr>
              <a:t>Klassische</a:t>
            </a:r>
            <a:r>
              <a:rPr lang="en-US" sz="2400" dirty="0">
                <a:solidFill>
                  <a:schemeClr val="lt1"/>
                </a:solidFill>
              </a:rPr>
              <a:t> </a:t>
            </a:r>
            <a:r>
              <a:rPr lang="en-US" sz="2400" dirty="0" err="1">
                <a:solidFill>
                  <a:schemeClr val="lt1"/>
                </a:solidFill>
              </a:rPr>
              <a:t>Beschreibung</a:t>
            </a:r>
            <a:r>
              <a:rPr lang="en-US" sz="2400" dirty="0">
                <a:solidFill>
                  <a:schemeClr val="lt1"/>
                </a:solidFill>
              </a:rPr>
              <a:t> </a:t>
            </a:r>
            <a:r>
              <a:rPr lang="en-US" sz="2400" dirty="0" err="1">
                <a:solidFill>
                  <a:schemeClr val="lt1"/>
                </a:solidFill>
              </a:rPr>
              <a:t>im</a:t>
            </a:r>
            <a:r>
              <a:rPr lang="en-US" sz="2400" dirty="0">
                <a:solidFill>
                  <a:schemeClr val="lt1"/>
                </a:solidFill>
              </a:rPr>
              <a:t> </a:t>
            </a:r>
            <a:r>
              <a:rPr lang="en-US" sz="2400" dirty="0" err="1">
                <a:solidFill>
                  <a:schemeClr val="lt1"/>
                </a:solidFill>
              </a:rPr>
              <a:t>Gonioskop</a:t>
            </a:r>
            <a:r>
              <a:rPr lang="en-US" sz="2400" dirty="0">
                <a:solidFill>
                  <a:schemeClr val="lt1"/>
                </a:solidFill>
              </a:rPr>
              <a:t>: CBB</a:t>
            </a:r>
            <a:endParaRPr sz="2400" dirty="0">
              <a:solidFill>
                <a:schemeClr val="dk1"/>
              </a:solidFill>
            </a:endParaRPr>
          </a:p>
          <a:p>
            <a:pPr marL="692150" lvl="0" indent="-347663" algn="l" rtl="0">
              <a:spcBef>
                <a:spcPts val="240"/>
              </a:spcBef>
              <a:spcAft>
                <a:spcPts val="0"/>
              </a:spcAft>
              <a:buNone/>
            </a:pPr>
            <a:r>
              <a:rPr lang="en-US" sz="2400" i="1" dirty="0">
                <a:solidFill>
                  <a:srgbClr val="0000FF"/>
                </a:solidFill>
              </a:rPr>
              <a:t>2) </a:t>
            </a:r>
            <a:r>
              <a:rPr lang="en-US" sz="2400" i="1" dirty="0" err="1">
                <a:solidFill>
                  <a:srgbClr val="0000FF"/>
                </a:solidFill>
              </a:rPr>
              <a:t>Glaukom</a:t>
            </a:r>
            <a:r>
              <a:rPr lang="en-US" sz="2400" i="1" dirty="0">
                <a:solidFill>
                  <a:srgbClr val="0000FF"/>
                </a:solidFill>
              </a:rPr>
              <a:t> </a:t>
            </a:r>
            <a:r>
              <a:rPr lang="en-US" sz="2400" i="1" dirty="0" err="1">
                <a:solidFill>
                  <a:srgbClr val="0000FF"/>
                </a:solidFill>
              </a:rPr>
              <a:t>aufgrund</a:t>
            </a:r>
            <a:r>
              <a:rPr lang="en-US" sz="2400" i="1" dirty="0">
                <a:solidFill>
                  <a:srgbClr val="0000FF"/>
                </a:solidFill>
              </a:rPr>
              <a:t> </a:t>
            </a:r>
            <a:r>
              <a:rPr lang="en-US" sz="2400" i="1" dirty="0" err="1">
                <a:solidFill>
                  <a:srgbClr val="0000FF"/>
                </a:solidFill>
              </a:rPr>
              <a:t>eines</a:t>
            </a:r>
            <a:r>
              <a:rPr lang="en-US" sz="2400" i="1" dirty="0">
                <a:solidFill>
                  <a:srgbClr val="0000FF"/>
                </a:solidFill>
              </a:rPr>
              <a:t> </a:t>
            </a:r>
            <a:r>
              <a:rPr lang="en-US" sz="2400" i="1" dirty="0" err="1">
                <a:solidFill>
                  <a:srgbClr val="0000FF"/>
                </a:solidFill>
              </a:rPr>
              <a:t>Zyklodialysespalts</a:t>
            </a:r>
            <a:endParaRPr sz="2400" dirty="0">
              <a:solidFill>
                <a:srgbClr val="0000FF"/>
              </a:solidFill>
            </a:endParaRPr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Clr>
                <a:schemeClr val="accent1"/>
              </a:buClr>
              <a:buSzPts val="840"/>
              <a:buFont typeface="Noto Sans Symbols"/>
              <a:buChar char="●"/>
            </a:pPr>
            <a:r>
              <a:rPr lang="en-US" sz="2400" dirty="0">
                <a:solidFill>
                  <a:schemeClr val="lt1"/>
                </a:solidFill>
              </a:rPr>
              <a:t>CB </a:t>
            </a:r>
            <a:r>
              <a:rPr lang="en-US" sz="2400" dirty="0" err="1">
                <a:solidFill>
                  <a:schemeClr val="lt1"/>
                </a:solidFill>
              </a:rPr>
              <a:t>trennt</a:t>
            </a:r>
            <a:r>
              <a:rPr lang="en-US" sz="2400" dirty="0">
                <a:solidFill>
                  <a:schemeClr val="lt1"/>
                </a:solidFill>
              </a:rPr>
              <a:t> </a:t>
            </a:r>
            <a:r>
              <a:rPr lang="en-US" sz="2400" dirty="0" err="1">
                <a:solidFill>
                  <a:schemeClr val="lt1"/>
                </a:solidFill>
              </a:rPr>
              <a:t>sich</a:t>
            </a:r>
            <a:r>
              <a:rPr lang="en-US" sz="2400" dirty="0">
                <a:solidFill>
                  <a:schemeClr val="lt1"/>
                </a:solidFill>
              </a:rPr>
              <a:t> von SS</a:t>
            </a:r>
            <a:endParaRPr sz="2400" dirty="0">
              <a:solidFill>
                <a:schemeClr val="dk1"/>
              </a:solidFill>
            </a:endParaRPr>
          </a:p>
          <a:p>
            <a:pPr marL="987425" lvl="2" indent="-293688" algn="l" rtl="0">
              <a:spcBef>
                <a:spcPts val="240"/>
              </a:spcBef>
              <a:spcAft>
                <a:spcPts val="0"/>
              </a:spcAft>
              <a:buClr>
                <a:schemeClr val="accent1"/>
              </a:buClr>
              <a:buSzPts val="840"/>
              <a:buFont typeface="Noto Sans Symbols"/>
              <a:buChar char="●"/>
            </a:pPr>
            <a:r>
              <a:rPr lang="en-US" sz="2400" dirty="0" err="1">
                <a:solidFill>
                  <a:schemeClr val="lt1"/>
                </a:solidFill>
              </a:rPr>
              <a:t>Klassische</a:t>
            </a:r>
            <a:r>
              <a:rPr lang="en-US" sz="2400" dirty="0">
                <a:solidFill>
                  <a:schemeClr val="lt1"/>
                </a:solidFill>
              </a:rPr>
              <a:t> </a:t>
            </a:r>
            <a:r>
              <a:rPr lang="en-US" sz="2400" dirty="0" err="1">
                <a:solidFill>
                  <a:schemeClr val="lt1"/>
                </a:solidFill>
              </a:rPr>
              <a:t>Beschreibung</a:t>
            </a:r>
            <a:r>
              <a:rPr lang="en-US" sz="2400" dirty="0">
                <a:solidFill>
                  <a:schemeClr val="lt1"/>
                </a:solidFill>
              </a:rPr>
              <a:t> </a:t>
            </a:r>
            <a:r>
              <a:rPr lang="en-US" sz="2400" dirty="0" err="1">
                <a:solidFill>
                  <a:schemeClr val="lt1"/>
                </a:solidFill>
              </a:rPr>
              <a:t>im</a:t>
            </a:r>
            <a:r>
              <a:rPr lang="en-US" sz="2400" dirty="0">
                <a:solidFill>
                  <a:schemeClr val="lt1"/>
                </a:solidFill>
              </a:rPr>
              <a:t> </a:t>
            </a:r>
            <a:r>
              <a:rPr lang="en-US" sz="2400" dirty="0" err="1">
                <a:solidFill>
                  <a:schemeClr val="lt1"/>
                </a:solidFill>
              </a:rPr>
              <a:t>Gonioskop</a:t>
            </a:r>
            <a:r>
              <a:rPr lang="en-US" sz="2400" dirty="0">
                <a:solidFill>
                  <a:schemeClr val="lt1"/>
                </a:solidFill>
              </a:rPr>
              <a:t>: </a:t>
            </a:r>
            <a:r>
              <a:rPr lang="en-US" sz="2400" dirty="0" err="1">
                <a:solidFill>
                  <a:schemeClr val="lt1"/>
                </a:solidFill>
              </a:rPr>
              <a:t>Glänzendes</a:t>
            </a:r>
            <a:r>
              <a:rPr lang="en-US" sz="2400" dirty="0">
                <a:solidFill>
                  <a:schemeClr val="lt1"/>
                </a:solidFill>
              </a:rPr>
              <a:t> SS</a:t>
            </a:r>
            <a:endParaRPr sz="2400" dirty="0">
              <a:solidFill>
                <a:schemeClr val="dk1"/>
              </a:solidFill>
            </a:endParaRPr>
          </a:p>
          <a:p>
            <a:pPr marL="692150" lvl="0" indent="-347663" algn="l" rtl="0">
              <a:spcBef>
                <a:spcPts val="240"/>
              </a:spcBef>
              <a:spcAft>
                <a:spcPts val="0"/>
              </a:spcAft>
              <a:buNone/>
            </a:pPr>
            <a:r>
              <a:rPr lang="en-US" sz="2400" i="1" dirty="0">
                <a:solidFill>
                  <a:srgbClr val="0000FF"/>
                </a:solidFill>
              </a:rPr>
              <a:t>3) </a:t>
            </a:r>
            <a:r>
              <a:rPr lang="en-US" sz="2400" i="1" dirty="0" err="1">
                <a:solidFill>
                  <a:srgbClr val="0000FF"/>
                </a:solidFill>
              </a:rPr>
              <a:t>Iridodialyse-Glaukom</a:t>
            </a:r>
            <a:r>
              <a:rPr lang="en-US" sz="2400" i="1" dirty="0">
                <a:solidFill>
                  <a:srgbClr val="0000FF"/>
                </a:solidFill>
              </a:rPr>
              <a:t>?</a:t>
            </a:r>
            <a:endParaRPr sz="2400" dirty="0">
              <a:solidFill>
                <a:srgbClr val="0000FF"/>
              </a:solidFill>
            </a:endParaRPr>
          </a:p>
          <a:p>
            <a:pPr marL="692150" marR="0" lvl="1" indent="-347663" algn="l" rtl="0">
              <a:spcBef>
                <a:spcPts val="240"/>
              </a:spcBef>
              <a:spcAft>
                <a:spcPts val="0"/>
              </a:spcAft>
              <a:buClr>
                <a:schemeClr val="accent2"/>
              </a:buClr>
              <a:buSzPts val="840"/>
              <a:buFont typeface="Noto Sans Symbols"/>
              <a:buNone/>
            </a:pPr>
            <a:endParaRPr sz="2400" i="1" dirty="0">
              <a:solidFill>
                <a:srgbClr val="0000FF"/>
              </a:solidFill>
            </a:endParaRPr>
          </a:p>
          <a:p>
            <a:pPr marL="693737" marR="0" lvl="2" indent="0" algn="l" rtl="0">
              <a:spcBef>
                <a:spcPts val="460"/>
              </a:spcBef>
              <a:spcAft>
                <a:spcPts val="0"/>
              </a:spcAft>
              <a:buNone/>
            </a:pPr>
            <a:endParaRPr sz="2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1" name="Google Shape;591;p34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34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2" name="Google Shape;592;p34"/>
          <p:cNvSpPr txBox="1"/>
          <p:nvPr/>
        </p:nvSpPr>
        <p:spPr>
          <a:xfrm>
            <a:off x="3193994" y="182217"/>
            <a:ext cx="2756011" cy="400110"/>
          </a:xfrm>
          <a:prstGeom prst="rect">
            <a:avLst/>
          </a:prstGeom>
          <a:solidFill>
            <a:srgbClr val="FEFF83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Posttraumatische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Kammerwinkel-Veränderungen</a:t>
            </a:r>
            <a:endParaRPr dirty="0"/>
          </a:p>
        </p:txBody>
      </p:sp>
      <p:sp>
        <p:nvSpPr>
          <p:cNvPr id="593" name="Google Shape;593;p34"/>
          <p:cNvSpPr/>
          <p:nvPr/>
        </p:nvSpPr>
        <p:spPr>
          <a:xfrm>
            <a:off x="1497625" y="295375"/>
            <a:ext cx="762000" cy="762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5" name="Google Shape;595;p34"/>
          <p:cNvSpPr/>
          <p:nvPr/>
        </p:nvSpPr>
        <p:spPr>
          <a:xfrm>
            <a:off x="1339825" y="395275"/>
            <a:ext cx="609600" cy="45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6" name="Google Shape;596;p34"/>
          <p:cNvSpPr txBox="1"/>
          <p:nvPr/>
        </p:nvSpPr>
        <p:spPr>
          <a:xfrm>
            <a:off x="990600" y="5715000"/>
            <a:ext cx="7086600" cy="5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rgbClr val="0000FF"/>
                </a:solidFill>
              </a:rPr>
              <a:t>Zum Abschluss noch ein wichtiger Hinweis: </a:t>
            </a:r>
            <a:r>
              <a:rPr lang="en-US" sz="1200" i="1">
                <a:solidFill>
                  <a:schemeClr val="dk1"/>
                </a:solidFill>
              </a:rPr>
              <a:t>Wie bereits erwähnt, können alle drei Befunde mit der Entwicklung eines Glaukoms nach einem stumpfen Augentrauma in Zusammenhang stehen. </a:t>
            </a:r>
            <a:r>
              <a:rPr lang="en-US" sz="1200" i="1">
                <a:solidFill>
                  <a:srgbClr val="0000FF"/>
                </a:solidFill>
              </a:rPr>
              <a:t>Aber nur einer dieser Befunde kann eine länger anhaltende okuläre </a:t>
            </a:r>
            <a:r>
              <a:rPr lang="en-US" sz="1200" b="1" i="1">
                <a:solidFill>
                  <a:srgbClr val="0000FF"/>
                </a:solidFill>
              </a:rPr>
              <a:t>Hypotonie </a:t>
            </a:r>
            <a:r>
              <a:rPr lang="en-US" sz="1200" i="1">
                <a:solidFill>
                  <a:srgbClr val="0000FF"/>
                </a:solidFill>
              </a:rPr>
              <a:t>verursachen. Welcher ist das?</a:t>
            </a:r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Google Shape;602;p35"/>
          <p:cNvSpPr txBox="1">
            <a:spLocks noGrp="1"/>
          </p:cNvSpPr>
          <p:nvPr>
            <p:ph type="title"/>
          </p:nvPr>
        </p:nvSpPr>
        <p:spPr>
          <a:xfrm>
            <a:off x="457200" y="122238"/>
            <a:ext cx="7543800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A</a:t>
            </a:r>
            <a:endParaRPr/>
          </a:p>
        </p:txBody>
      </p:sp>
      <p:sp>
        <p:nvSpPr>
          <p:cNvPr id="603" name="Google Shape;603;p35"/>
          <p:cNvSpPr/>
          <p:nvPr/>
        </p:nvSpPr>
        <p:spPr>
          <a:xfrm>
            <a:off x="152400" y="1143000"/>
            <a:ext cx="8382000" cy="54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40"/>
              <a:buFont typeface="Noto Sans Symbols"/>
              <a:buChar char="●"/>
            </a:pPr>
            <a:r>
              <a:rPr lang="en-US" sz="12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Drei </a:t>
            </a:r>
            <a:r>
              <a:rPr lang="en-US" sz="12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Arten</a:t>
            </a:r>
            <a:r>
              <a:rPr lang="en-US" sz="12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von </a:t>
            </a:r>
            <a:r>
              <a:rPr lang="en-US" sz="12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posttraumatischen</a:t>
            </a:r>
            <a:r>
              <a:rPr lang="en-US" sz="12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Kammerwinkelveränderungen</a:t>
            </a:r>
            <a:r>
              <a:rPr lang="en-US" sz="12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dirty="0"/>
          </a:p>
          <a:p>
            <a:pPr marL="692150" marR="0" lvl="1" indent="-347663" algn="l" rtl="0">
              <a:spcBef>
                <a:spcPts val="240"/>
              </a:spcBef>
              <a:spcAft>
                <a:spcPts val="0"/>
              </a:spcAft>
              <a:buClr>
                <a:schemeClr val="accent2"/>
              </a:buClr>
              <a:buSzPts val="840"/>
              <a:buFont typeface="Noto Sans Symbols"/>
              <a:buNone/>
            </a:pPr>
            <a:r>
              <a:rPr lang="en-US" sz="1200" b="0" i="1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1) </a:t>
            </a:r>
            <a:r>
              <a:rPr lang="en-US" sz="1200" b="0" i="1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Winkelrückgang</a:t>
            </a:r>
            <a:r>
              <a:rPr lang="en-US" sz="1200" b="0" i="1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? </a:t>
            </a:r>
            <a:r>
              <a:rPr lang="en-US" sz="1200" b="0" i="1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0" i="1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sz="26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87425" marR="0" lvl="2" indent="-293688" algn="l" rtl="0">
              <a:spcBef>
                <a:spcPts val="240"/>
              </a:spcBef>
              <a:spcAft>
                <a:spcPts val="0"/>
              </a:spcAft>
              <a:buClr>
                <a:schemeClr val="accent1"/>
              </a:buClr>
              <a:buSzPts val="840"/>
              <a:buFont typeface="Noto Sans Symbols"/>
              <a:buChar char="●"/>
            </a:pP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Riss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zwischen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longitudinalen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und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zirkulären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CB-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Fasern</a:t>
            </a:r>
            <a:endParaRPr dirty="0"/>
          </a:p>
          <a:p>
            <a:pPr marL="987425" marR="0" lvl="2" indent="-293688" algn="l" rtl="0">
              <a:spcBef>
                <a:spcPts val="240"/>
              </a:spcBef>
              <a:spcAft>
                <a:spcPts val="0"/>
              </a:spcAft>
              <a:buClr>
                <a:schemeClr val="accent1"/>
              </a:buClr>
              <a:buSzPts val="840"/>
              <a:buFont typeface="Noto Sans Symbols"/>
              <a:buChar char="●"/>
            </a:pP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Klassische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Beschreibung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Gonioskop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: CBB</a:t>
            </a:r>
            <a:endParaRPr dirty="0"/>
          </a:p>
          <a:p>
            <a:pPr marL="692150" marR="0" lvl="1" indent="-347663" algn="l" rtl="0">
              <a:spcBef>
                <a:spcPts val="240"/>
              </a:spcBef>
              <a:spcAft>
                <a:spcPts val="0"/>
              </a:spcAft>
              <a:buClr>
                <a:schemeClr val="accent2"/>
              </a:buClr>
              <a:buSzPts val="840"/>
              <a:buFont typeface="Noto Sans Symbols"/>
              <a:buNone/>
            </a:pPr>
            <a:r>
              <a:rPr lang="en-US" sz="1200" b="0" i="1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2) </a:t>
            </a:r>
            <a:r>
              <a:rPr lang="en-US" sz="1200" b="0" i="1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0" i="1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1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aufgrund</a:t>
            </a:r>
            <a:r>
              <a:rPr lang="en-US" sz="1200" b="0" i="1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i="1" u="sng" dirty="0" err="1">
                <a:solidFill>
                  <a:srgbClr val="0000FF"/>
                </a:solidFill>
              </a:rPr>
              <a:t>Zyklodialysespalt</a:t>
            </a:r>
            <a:endParaRPr sz="2400" dirty="0"/>
          </a:p>
          <a:p>
            <a:pPr marL="987425" marR="0" lvl="2" indent="-293688" algn="l" rtl="0">
              <a:spcBef>
                <a:spcPts val="240"/>
              </a:spcBef>
              <a:spcAft>
                <a:spcPts val="0"/>
              </a:spcAft>
              <a:buClr>
                <a:schemeClr val="accent1"/>
              </a:buClr>
              <a:buSzPts val="840"/>
              <a:buFont typeface="Noto Sans Symbols"/>
              <a:buChar char="●"/>
            </a:pP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CB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trennt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sich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von SS</a:t>
            </a:r>
            <a:endParaRPr dirty="0"/>
          </a:p>
          <a:p>
            <a:pPr marL="987425" marR="0" lvl="2" indent="-293688" algn="l" rtl="0">
              <a:spcBef>
                <a:spcPts val="240"/>
              </a:spcBef>
              <a:spcAft>
                <a:spcPts val="0"/>
              </a:spcAft>
              <a:buClr>
                <a:schemeClr val="accent1"/>
              </a:buClr>
              <a:buSzPts val="840"/>
              <a:buFont typeface="Noto Sans Symbols"/>
              <a:buChar char="●"/>
            </a:pP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Klassische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Beschreibung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Gonioskop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Glänzender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SS</a:t>
            </a:r>
            <a:endParaRPr dirty="0"/>
          </a:p>
          <a:p>
            <a:pPr marL="692150" marR="0" lvl="1" indent="-347663" algn="l" rtl="0">
              <a:spcBef>
                <a:spcPts val="240"/>
              </a:spcBef>
              <a:spcAft>
                <a:spcPts val="0"/>
              </a:spcAft>
              <a:buClr>
                <a:schemeClr val="accent2"/>
              </a:buClr>
              <a:buSzPts val="840"/>
              <a:buFont typeface="Noto Sans Symbols"/>
              <a:buNone/>
            </a:pPr>
            <a:r>
              <a:rPr lang="en-US" sz="1200" b="0" i="1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3) </a:t>
            </a:r>
            <a:r>
              <a:rPr lang="en-US" sz="1200" b="0" i="1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Iridodialyse</a:t>
            </a:r>
            <a:r>
              <a:rPr lang="en-US" sz="1200" b="0" i="1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? </a:t>
            </a:r>
            <a:r>
              <a:rPr lang="en-US" sz="1200" b="0" i="1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0" i="1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693737" marR="0" lvl="2" indent="0" algn="l" rtl="0">
              <a:spcBef>
                <a:spcPts val="460"/>
              </a:spcBef>
              <a:spcAft>
                <a:spcPts val="0"/>
              </a:spcAft>
              <a:buNone/>
            </a:pPr>
            <a:endParaRPr sz="23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4" name="Google Shape;604;p35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35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5" name="Google Shape;605;p35"/>
          <p:cNvSpPr txBox="1"/>
          <p:nvPr/>
        </p:nvSpPr>
        <p:spPr>
          <a:xfrm>
            <a:off x="3193994" y="182217"/>
            <a:ext cx="2756011" cy="400110"/>
          </a:xfrm>
          <a:prstGeom prst="rect">
            <a:avLst/>
          </a:prstGeom>
          <a:solidFill>
            <a:srgbClr val="FEFF83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Posttraumatische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Kammerwinkel-Veränderungen</a:t>
            </a:r>
            <a:endParaRPr dirty="0"/>
          </a:p>
        </p:txBody>
      </p:sp>
      <p:sp>
        <p:nvSpPr>
          <p:cNvPr id="606" name="Google Shape;606;p35"/>
          <p:cNvSpPr/>
          <p:nvPr/>
        </p:nvSpPr>
        <p:spPr>
          <a:xfrm>
            <a:off x="685800" y="2209800"/>
            <a:ext cx="762000" cy="762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7" name="Google Shape;607;p35"/>
          <p:cNvSpPr/>
          <p:nvPr/>
        </p:nvSpPr>
        <p:spPr>
          <a:xfrm>
            <a:off x="685800" y="3581400"/>
            <a:ext cx="762000" cy="762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8" name="Google Shape;608;p35"/>
          <p:cNvSpPr/>
          <p:nvPr/>
        </p:nvSpPr>
        <p:spPr>
          <a:xfrm>
            <a:off x="152400" y="1219200"/>
            <a:ext cx="609600" cy="45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9" name="Google Shape;609;p35"/>
          <p:cNvSpPr txBox="1"/>
          <p:nvPr/>
        </p:nvSpPr>
        <p:spPr>
          <a:xfrm>
            <a:off x="990599" y="5057507"/>
            <a:ext cx="7086600" cy="76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rgbClr val="0000FF"/>
                </a:solidFill>
              </a:rPr>
              <a:t>Zum Abschluss noch ein wichtiger Hinweis: </a:t>
            </a:r>
            <a:r>
              <a:rPr lang="en-US" sz="1200" i="1">
                <a:solidFill>
                  <a:schemeClr val="dk1"/>
                </a:solidFill>
              </a:rPr>
              <a:t>Wie bereits erwähnt, können alle drei Befunde mit der Entwicklung eines Glaukoms nach einem stumpfen Augentrauma in Zusammenhang stehen. </a:t>
            </a:r>
            <a:r>
              <a:rPr lang="en-US" sz="1200" i="1">
                <a:solidFill>
                  <a:srgbClr val="0000FF"/>
                </a:solidFill>
              </a:rPr>
              <a:t>Aber nur einer dieser Befunde kann eine länger anhaltende okuläre </a:t>
            </a:r>
            <a:r>
              <a:rPr lang="en-US" sz="1200" b="1" i="1">
                <a:solidFill>
                  <a:srgbClr val="0000FF"/>
                </a:solidFill>
              </a:rPr>
              <a:t>Hypotonie </a:t>
            </a:r>
            <a:r>
              <a:rPr lang="en-US" sz="1200" i="1">
                <a:solidFill>
                  <a:srgbClr val="0000FF"/>
                </a:solidFill>
              </a:rPr>
              <a:t>verursachen. Welcher ist das?</a:t>
            </a:r>
            <a:endParaRPr sz="1200" i="1">
              <a:solidFill>
                <a:srgbClr val="0000FF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Zyklodialyse</a:t>
            </a:r>
            <a:r>
              <a:rPr lang="en-US" sz="1200">
                <a:solidFill>
                  <a:srgbClr val="0000FF"/>
                </a:solidFill>
              </a:rPr>
              <a:t>s</a:t>
            </a:r>
            <a:r>
              <a:rPr lang="en-US" sz="12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pal</a:t>
            </a:r>
            <a:r>
              <a:rPr lang="en-US" sz="1200">
                <a:solidFill>
                  <a:srgbClr val="0000FF"/>
                </a:solidFill>
              </a:rPr>
              <a:t>t</a:t>
            </a:r>
            <a:endParaRPr sz="180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" name="Google Shape;615;p36"/>
          <p:cNvSpPr txBox="1">
            <a:spLocks noGrp="1"/>
          </p:cNvSpPr>
          <p:nvPr>
            <p:ph type="title"/>
          </p:nvPr>
        </p:nvSpPr>
        <p:spPr>
          <a:xfrm>
            <a:off x="457200" y="122238"/>
            <a:ext cx="7543800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F</a:t>
            </a:r>
            <a:endParaRPr/>
          </a:p>
        </p:txBody>
      </p:sp>
      <p:sp>
        <p:nvSpPr>
          <p:cNvPr id="616" name="Google Shape;616;p36"/>
          <p:cNvSpPr/>
          <p:nvPr/>
        </p:nvSpPr>
        <p:spPr>
          <a:xfrm>
            <a:off x="152400" y="1143000"/>
            <a:ext cx="8382000" cy="54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40"/>
              <a:buFont typeface="Noto Sans Symbols"/>
              <a:buChar char="●"/>
            </a:pPr>
            <a:r>
              <a:rPr lang="en-US" sz="12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Drei </a:t>
            </a:r>
            <a:r>
              <a:rPr lang="en-US" sz="12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Arten</a:t>
            </a:r>
            <a:r>
              <a:rPr lang="en-US" sz="12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von </a:t>
            </a:r>
            <a:r>
              <a:rPr lang="en-US" sz="12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posttraumatischen</a:t>
            </a:r>
            <a:r>
              <a:rPr lang="en-US" sz="12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Kammerwinkelveränderungen</a:t>
            </a:r>
            <a:r>
              <a:rPr lang="en-US" sz="12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dirty="0"/>
          </a:p>
          <a:p>
            <a:pPr marL="692150" marR="0" lvl="1" indent="-347663" algn="l" rtl="0">
              <a:spcBef>
                <a:spcPts val="240"/>
              </a:spcBef>
              <a:spcAft>
                <a:spcPts val="0"/>
              </a:spcAft>
              <a:buClr>
                <a:schemeClr val="accent2"/>
              </a:buClr>
              <a:buSzPts val="840"/>
              <a:buFont typeface="Noto Sans Symbols"/>
              <a:buNone/>
            </a:pPr>
            <a:r>
              <a:rPr lang="en-US" sz="1200" b="0" i="1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1) </a:t>
            </a:r>
            <a:r>
              <a:rPr lang="en-US" sz="1200" b="0" i="1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Winkelrückgang</a:t>
            </a:r>
            <a:r>
              <a:rPr lang="en-US" sz="1200" b="0" i="1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? </a:t>
            </a:r>
            <a:r>
              <a:rPr lang="en-US" sz="1200" b="0" i="1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0" i="1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sz="26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87425" marR="0" lvl="2" indent="-293688" algn="l" rtl="0">
              <a:spcBef>
                <a:spcPts val="240"/>
              </a:spcBef>
              <a:spcAft>
                <a:spcPts val="0"/>
              </a:spcAft>
              <a:buClr>
                <a:schemeClr val="accent1"/>
              </a:buClr>
              <a:buSzPts val="840"/>
              <a:buFont typeface="Noto Sans Symbols"/>
              <a:buChar char="●"/>
            </a:pP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Riss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zwischen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longitudinalen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und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zirkulären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CB-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Fasern</a:t>
            </a:r>
            <a:endParaRPr dirty="0"/>
          </a:p>
          <a:p>
            <a:pPr marL="987425" marR="0" lvl="2" indent="-293688" algn="l" rtl="0">
              <a:spcBef>
                <a:spcPts val="240"/>
              </a:spcBef>
              <a:spcAft>
                <a:spcPts val="0"/>
              </a:spcAft>
              <a:buClr>
                <a:schemeClr val="accent1"/>
              </a:buClr>
              <a:buSzPts val="840"/>
              <a:buFont typeface="Noto Sans Symbols"/>
              <a:buChar char="●"/>
            </a:pP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Klassische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Beschreibung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Gonioskop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: CBB</a:t>
            </a:r>
            <a:endParaRPr dirty="0"/>
          </a:p>
          <a:p>
            <a:pPr marL="692150" marR="0" lvl="1" indent="-347663" algn="l" rtl="0">
              <a:spcBef>
                <a:spcPts val="240"/>
              </a:spcBef>
              <a:spcAft>
                <a:spcPts val="0"/>
              </a:spcAft>
              <a:buClr>
                <a:schemeClr val="accent2"/>
              </a:buClr>
              <a:buSzPts val="840"/>
              <a:buFont typeface="Noto Sans Symbols"/>
              <a:buNone/>
            </a:pPr>
            <a:r>
              <a:rPr lang="en-US" sz="1200" b="0" i="1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2) </a:t>
            </a:r>
            <a:r>
              <a:rPr lang="en-US" sz="1200" b="0" i="1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0" i="1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1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aufgrund</a:t>
            </a:r>
            <a:r>
              <a:rPr lang="en-US" sz="1200" b="0" i="1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i="1" u="sng" dirty="0" err="1">
                <a:solidFill>
                  <a:srgbClr val="0000FF"/>
                </a:solidFill>
              </a:rPr>
              <a:t>Zyklodialysespalt</a:t>
            </a:r>
            <a:r>
              <a:rPr lang="en-US" sz="1200" b="0" i="1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987425" marR="0" lvl="2" indent="-293688" algn="l" rtl="0">
              <a:spcBef>
                <a:spcPts val="240"/>
              </a:spcBef>
              <a:spcAft>
                <a:spcPts val="0"/>
              </a:spcAft>
              <a:buClr>
                <a:schemeClr val="accent1"/>
              </a:buClr>
              <a:buSzPts val="840"/>
              <a:buFont typeface="Noto Sans Symbols"/>
              <a:buChar char="●"/>
            </a:pP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CB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trennt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sich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von SS</a:t>
            </a:r>
            <a:endParaRPr dirty="0"/>
          </a:p>
          <a:p>
            <a:pPr marL="987425" marR="0" lvl="2" indent="-293688" algn="l" rtl="0">
              <a:spcBef>
                <a:spcPts val="240"/>
              </a:spcBef>
              <a:spcAft>
                <a:spcPts val="0"/>
              </a:spcAft>
              <a:buClr>
                <a:schemeClr val="accent1"/>
              </a:buClr>
              <a:buSzPts val="840"/>
              <a:buFont typeface="Noto Sans Symbols"/>
              <a:buChar char="●"/>
            </a:pP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Klassische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Beschreibung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Gonioskop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Glänzender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SS</a:t>
            </a:r>
            <a:endParaRPr dirty="0"/>
          </a:p>
          <a:p>
            <a:pPr marL="692150" marR="0" lvl="1" indent="-347663" algn="l" rtl="0">
              <a:spcBef>
                <a:spcPts val="240"/>
              </a:spcBef>
              <a:spcAft>
                <a:spcPts val="0"/>
              </a:spcAft>
              <a:buClr>
                <a:schemeClr val="accent2"/>
              </a:buClr>
              <a:buSzPts val="840"/>
              <a:buFont typeface="Noto Sans Symbols"/>
              <a:buNone/>
            </a:pPr>
            <a:r>
              <a:rPr lang="en-US" sz="1200" b="0" i="1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3) </a:t>
            </a:r>
            <a:r>
              <a:rPr lang="en-US" sz="1200" b="0" i="1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Iridodialyse</a:t>
            </a:r>
            <a:r>
              <a:rPr lang="en-US" sz="1200" b="0" i="1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? </a:t>
            </a:r>
            <a:r>
              <a:rPr lang="en-US" sz="1200" b="0" i="1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0" i="1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693737" marR="0" lvl="2" indent="0" algn="l" rtl="0">
              <a:spcBef>
                <a:spcPts val="460"/>
              </a:spcBef>
              <a:spcAft>
                <a:spcPts val="0"/>
              </a:spcAft>
              <a:buNone/>
            </a:pPr>
            <a:endParaRPr sz="23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7" name="Google Shape;617;p36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36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8" name="Google Shape;618;p36"/>
          <p:cNvSpPr txBox="1"/>
          <p:nvPr/>
        </p:nvSpPr>
        <p:spPr>
          <a:xfrm>
            <a:off x="3193994" y="182217"/>
            <a:ext cx="2756011" cy="400110"/>
          </a:xfrm>
          <a:prstGeom prst="rect">
            <a:avLst/>
          </a:prstGeom>
          <a:solidFill>
            <a:srgbClr val="FEFF83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Posttraumatische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Kammerwinkel-Veränderungen</a:t>
            </a:r>
            <a:endParaRPr dirty="0"/>
          </a:p>
        </p:txBody>
      </p:sp>
      <p:sp>
        <p:nvSpPr>
          <p:cNvPr id="619" name="Google Shape;619;p36"/>
          <p:cNvSpPr/>
          <p:nvPr/>
        </p:nvSpPr>
        <p:spPr>
          <a:xfrm>
            <a:off x="685800" y="2209800"/>
            <a:ext cx="762000" cy="762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0" name="Google Shape;620;p36"/>
          <p:cNvSpPr/>
          <p:nvPr/>
        </p:nvSpPr>
        <p:spPr>
          <a:xfrm>
            <a:off x="685800" y="3581400"/>
            <a:ext cx="762000" cy="762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1" name="Google Shape;621;p36"/>
          <p:cNvSpPr/>
          <p:nvPr/>
        </p:nvSpPr>
        <p:spPr>
          <a:xfrm>
            <a:off x="152400" y="1219200"/>
            <a:ext cx="609600" cy="45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2" name="Google Shape;622;p36"/>
          <p:cNvSpPr txBox="1"/>
          <p:nvPr/>
        </p:nvSpPr>
        <p:spPr>
          <a:xfrm>
            <a:off x="990599" y="5057507"/>
            <a:ext cx="7086600" cy="76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200" i="1">
                <a:solidFill>
                  <a:srgbClr val="B7B7B7"/>
                </a:solidFill>
              </a:rPr>
              <a:t>Zum Abschluss noch ein wichtiger Hinweis: Wie bereits erwähnt, können alle drei Befunde mit der Entwicklung eines Glaukoms nach einem stumpfen Augentrauma in Zusammenhang stehen. Aber nur einer dieser Befunde kann eine länger anhaltende okuläre </a:t>
            </a:r>
            <a:r>
              <a:rPr lang="en-US" sz="1200" b="1" i="1">
                <a:solidFill>
                  <a:srgbClr val="B7B7B7"/>
                </a:solidFill>
              </a:rPr>
              <a:t>Hypotonie </a:t>
            </a:r>
            <a:r>
              <a:rPr lang="en-US" sz="1200" i="1">
                <a:solidFill>
                  <a:srgbClr val="B7B7B7"/>
                </a:solidFill>
              </a:rPr>
              <a:t>verursachen. Welcher ist das?</a:t>
            </a:r>
            <a:endParaRPr sz="1200" i="1">
              <a:solidFill>
                <a:srgbClr val="B7B7B7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200">
                <a:solidFill>
                  <a:srgbClr val="B7B7B7"/>
                </a:solidFill>
              </a:rPr>
              <a:t>Zyklodialysespalt</a:t>
            </a:r>
            <a:endParaRPr sz="1200" i="1">
              <a:solidFill>
                <a:srgbClr val="B7B7B7"/>
              </a:solidFill>
            </a:endParaRPr>
          </a:p>
        </p:txBody>
      </p:sp>
      <p:sp>
        <p:nvSpPr>
          <p:cNvPr id="623" name="Google Shape;623;p36"/>
          <p:cNvSpPr txBox="1"/>
          <p:nvPr/>
        </p:nvSpPr>
        <p:spPr>
          <a:xfrm>
            <a:off x="636817" y="1272676"/>
            <a:ext cx="6841800" cy="518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i="1" dirty="0">
                <a:solidFill>
                  <a:schemeClr val="dk1"/>
                </a:solidFill>
              </a:rPr>
              <a:t>Die Diagnose </a:t>
            </a:r>
            <a:r>
              <a:rPr lang="en-US" sz="1600" i="1" dirty="0" err="1">
                <a:solidFill>
                  <a:schemeClr val="dk1"/>
                </a:solidFill>
              </a:rPr>
              <a:t>eines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Zyklodialyse</a:t>
            </a:r>
            <a:r>
              <a:rPr lang="en-US" sz="1600" i="1" dirty="0">
                <a:solidFill>
                  <a:schemeClr val="dk1"/>
                </a:solidFill>
              </a:rPr>
              <a:t>-Spalts </a:t>
            </a:r>
            <a:r>
              <a:rPr lang="en-US" sz="1600" i="1" dirty="0" err="1">
                <a:solidFill>
                  <a:schemeClr val="dk1"/>
                </a:solidFill>
              </a:rPr>
              <a:t>kann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bei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einem</a:t>
            </a:r>
            <a:r>
              <a:rPr lang="en-US" sz="1600" i="1" dirty="0">
                <a:solidFill>
                  <a:schemeClr val="dk1"/>
                </a:solidFill>
              </a:rPr>
              <a:t> Auge </a:t>
            </a:r>
            <a:r>
              <a:rPr lang="en-US" sz="1600" i="1" dirty="0" err="1">
                <a:solidFill>
                  <a:schemeClr val="dk1"/>
                </a:solidFill>
              </a:rPr>
              <a:t>mit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Hypotonie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schwierig</a:t>
            </a:r>
            <a:r>
              <a:rPr lang="en-US" sz="1600" i="1" dirty="0">
                <a:solidFill>
                  <a:schemeClr val="dk1"/>
                </a:solidFill>
              </a:rPr>
              <a:t> sein – </a:t>
            </a:r>
            <a:r>
              <a:rPr lang="en-US" sz="1600" i="1" dirty="0" err="1">
                <a:solidFill>
                  <a:schemeClr val="dk1"/>
                </a:solidFill>
              </a:rPr>
              <a:t>warum</a:t>
            </a:r>
            <a:r>
              <a:rPr lang="en-US" sz="1600" i="1" dirty="0">
                <a:solidFill>
                  <a:schemeClr val="dk1"/>
                </a:solidFill>
              </a:rPr>
              <a:t>?</a:t>
            </a:r>
            <a:endParaRPr sz="16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" name="Google Shape;629;p37"/>
          <p:cNvSpPr txBox="1">
            <a:spLocks noGrp="1"/>
          </p:cNvSpPr>
          <p:nvPr>
            <p:ph type="title"/>
          </p:nvPr>
        </p:nvSpPr>
        <p:spPr>
          <a:xfrm>
            <a:off x="457200" y="122238"/>
            <a:ext cx="7543800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A</a:t>
            </a:r>
            <a:endParaRPr/>
          </a:p>
        </p:txBody>
      </p:sp>
      <p:sp>
        <p:nvSpPr>
          <p:cNvPr id="630" name="Google Shape;630;p37"/>
          <p:cNvSpPr/>
          <p:nvPr/>
        </p:nvSpPr>
        <p:spPr>
          <a:xfrm>
            <a:off x="152400" y="1143000"/>
            <a:ext cx="8382000" cy="54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40"/>
              <a:buFont typeface="Noto Sans Symbols"/>
              <a:buChar char="●"/>
            </a:pPr>
            <a:r>
              <a:rPr lang="en-US" sz="12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Drei </a:t>
            </a:r>
            <a:r>
              <a:rPr lang="en-US" sz="12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Arten</a:t>
            </a:r>
            <a:r>
              <a:rPr lang="en-US" sz="12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von </a:t>
            </a:r>
            <a:r>
              <a:rPr lang="en-US" sz="12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posttraumatischen</a:t>
            </a:r>
            <a:r>
              <a:rPr lang="en-US" sz="12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Kammerwinkelveränderungen</a:t>
            </a:r>
            <a:r>
              <a:rPr lang="en-US" sz="12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dirty="0"/>
          </a:p>
          <a:p>
            <a:pPr marL="692150" marR="0" lvl="1" indent="-347663" algn="l" rtl="0">
              <a:spcBef>
                <a:spcPts val="240"/>
              </a:spcBef>
              <a:spcAft>
                <a:spcPts val="0"/>
              </a:spcAft>
              <a:buClr>
                <a:schemeClr val="accent2"/>
              </a:buClr>
              <a:buSzPts val="840"/>
              <a:buFont typeface="Noto Sans Symbols"/>
              <a:buNone/>
            </a:pPr>
            <a:r>
              <a:rPr lang="en-US" sz="1200" b="0" i="1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1) </a:t>
            </a:r>
            <a:r>
              <a:rPr lang="en-US" sz="1200" b="0" i="1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Winkelrückgang</a:t>
            </a:r>
            <a:r>
              <a:rPr lang="en-US" sz="1200" b="0" i="1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? </a:t>
            </a:r>
            <a:r>
              <a:rPr lang="en-US" sz="1200" b="0" i="1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0" i="1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sz="26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87425" marR="0" lvl="2" indent="-293688" algn="l" rtl="0">
              <a:spcBef>
                <a:spcPts val="240"/>
              </a:spcBef>
              <a:spcAft>
                <a:spcPts val="0"/>
              </a:spcAft>
              <a:buClr>
                <a:schemeClr val="accent1"/>
              </a:buClr>
              <a:buSzPts val="840"/>
              <a:buFont typeface="Noto Sans Symbols"/>
              <a:buChar char="●"/>
            </a:pP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Riss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zwischen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longitudinalen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und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zirkulären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CB-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Fasern</a:t>
            </a:r>
            <a:endParaRPr dirty="0"/>
          </a:p>
          <a:p>
            <a:pPr marL="987425" marR="0" lvl="2" indent="-293688" algn="l" rtl="0">
              <a:spcBef>
                <a:spcPts val="240"/>
              </a:spcBef>
              <a:spcAft>
                <a:spcPts val="0"/>
              </a:spcAft>
              <a:buClr>
                <a:schemeClr val="accent1"/>
              </a:buClr>
              <a:buSzPts val="840"/>
              <a:buFont typeface="Noto Sans Symbols"/>
              <a:buChar char="●"/>
            </a:pP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Klassische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Beschreibung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Gonioskop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: CBB</a:t>
            </a:r>
            <a:endParaRPr dirty="0"/>
          </a:p>
          <a:p>
            <a:pPr marL="692150" marR="0" lvl="1" indent="-347663" algn="l" rtl="0">
              <a:spcBef>
                <a:spcPts val="240"/>
              </a:spcBef>
              <a:spcAft>
                <a:spcPts val="0"/>
              </a:spcAft>
              <a:buClr>
                <a:schemeClr val="accent2"/>
              </a:buClr>
              <a:buSzPts val="840"/>
              <a:buFont typeface="Noto Sans Symbols"/>
              <a:buNone/>
            </a:pPr>
            <a:r>
              <a:rPr lang="en-US" sz="1200" b="0" i="1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2) </a:t>
            </a:r>
            <a:r>
              <a:rPr lang="en-US" sz="1200" b="0" i="1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0" i="1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1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aufgrund</a:t>
            </a:r>
            <a:r>
              <a:rPr lang="en-US" sz="1200" b="0" i="1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  <a:p>
            <a:pPr marL="692150" marR="0" lvl="1" indent="-347663" algn="l" rtl="0">
              <a:spcBef>
                <a:spcPts val="240"/>
              </a:spcBef>
              <a:spcAft>
                <a:spcPts val="0"/>
              </a:spcAft>
              <a:buClr>
                <a:schemeClr val="accent2"/>
              </a:buClr>
              <a:buSzPts val="840"/>
              <a:buFont typeface="Noto Sans Symbols"/>
              <a:buNone/>
            </a:pPr>
            <a:endParaRPr lang="en-US" sz="1200" i="1" dirty="0">
              <a:solidFill>
                <a:schemeClr val="lt1"/>
              </a:solidFill>
            </a:endParaRPr>
          </a:p>
          <a:p>
            <a:pPr marL="692150" marR="0" lvl="1" indent="-347663" algn="l" rtl="0">
              <a:spcBef>
                <a:spcPts val="240"/>
              </a:spcBef>
              <a:spcAft>
                <a:spcPts val="0"/>
              </a:spcAft>
              <a:buClr>
                <a:schemeClr val="accent2"/>
              </a:buClr>
              <a:buSzPts val="840"/>
              <a:buFont typeface="Noto Sans Symbols"/>
              <a:buNone/>
            </a:pPr>
            <a:r>
              <a:rPr lang="en-US" sz="2400" i="1" dirty="0">
                <a:solidFill>
                  <a:srgbClr val="0000FF"/>
                </a:solidFill>
              </a:rPr>
              <a:t>                   </a:t>
            </a:r>
            <a:r>
              <a:rPr lang="en-US" sz="2400" i="1" u="sng" dirty="0" err="1">
                <a:solidFill>
                  <a:srgbClr val="0000FF"/>
                </a:solidFill>
              </a:rPr>
              <a:t>Zyklodialysespalt</a:t>
            </a:r>
            <a:r>
              <a:rPr lang="en-US" sz="1200" b="0" i="1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987425" marR="0" lvl="2" indent="-293688" algn="l" rtl="0">
              <a:spcBef>
                <a:spcPts val="240"/>
              </a:spcBef>
              <a:spcAft>
                <a:spcPts val="0"/>
              </a:spcAft>
              <a:buClr>
                <a:schemeClr val="accent1"/>
              </a:buClr>
              <a:buSzPts val="840"/>
              <a:buFont typeface="Noto Sans Symbols"/>
              <a:buChar char="●"/>
            </a:pPr>
            <a:endParaRPr lang="de-DE" sz="12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1" name="Google Shape;631;p37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37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2" name="Google Shape;632;p37"/>
          <p:cNvSpPr txBox="1"/>
          <p:nvPr/>
        </p:nvSpPr>
        <p:spPr>
          <a:xfrm>
            <a:off x="3193994" y="182217"/>
            <a:ext cx="2756011" cy="400110"/>
          </a:xfrm>
          <a:prstGeom prst="rect">
            <a:avLst/>
          </a:prstGeom>
          <a:solidFill>
            <a:srgbClr val="FEFF83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Posttraumatische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Kammerwinkel-Veränderungen</a:t>
            </a:r>
            <a:endParaRPr dirty="0"/>
          </a:p>
        </p:txBody>
      </p:sp>
      <p:sp>
        <p:nvSpPr>
          <p:cNvPr id="634" name="Google Shape;634;p37"/>
          <p:cNvSpPr/>
          <p:nvPr/>
        </p:nvSpPr>
        <p:spPr>
          <a:xfrm>
            <a:off x="685800" y="3581400"/>
            <a:ext cx="762000" cy="762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5" name="Google Shape;635;p37"/>
          <p:cNvSpPr/>
          <p:nvPr/>
        </p:nvSpPr>
        <p:spPr>
          <a:xfrm>
            <a:off x="152400" y="1219200"/>
            <a:ext cx="609600" cy="45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6" name="Google Shape;636;p37"/>
          <p:cNvSpPr txBox="1"/>
          <p:nvPr/>
        </p:nvSpPr>
        <p:spPr>
          <a:xfrm>
            <a:off x="990599" y="5057507"/>
            <a:ext cx="7086600" cy="76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200" i="1">
                <a:solidFill>
                  <a:srgbClr val="B7B7B7"/>
                </a:solidFill>
              </a:rPr>
              <a:t>Zum Abschluss noch ein wichtiger Hinweis: Wie bereits erwähnt, können alle drei Befunde mit der Entwicklung eines Glaukoms nach einem stumpfen Augentrauma in Zusammenhang stehen. Aber nur einer dieser Befunde kann eine länger anhaltende okuläre </a:t>
            </a:r>
            <a:r>
              <a:rPr lang="en-US" sz="1200" b="1" i="1">
                <a:solidFill>
                  <a:srgbClr val="B7B7B7"/>
                </a:solidFill>
              </a:rPr>
              <a:t>Hypotonie </a:t>
            </a:r>
            <a:r>
              <a:rPr lang="en-US" sz="1200" i="1">
                <a:solidFill>
                  <a:srgbClr val="B7B7B7"/>
                </a:solidFill>
              </a:rPr>
              <a:t>verursachen. Welcher ist das?</a:t>
            </a:r>
            <a:endParaRPr sz="1200" i="1">
              <a:solidFill>
                <a:srgbClr val="B7B7B7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200">
                <a:solidFill>
                  <a:srgbClr val="B7B7B7"/>
                </a:solidFill>
              </a:rPr>
              <a:t>Zyklodialysespalt</a:t>
            </a:r>
            <a:endParaRPr sz="1200" i="1">
              <a:solidFill>
                <a:srgbClr val="BFBFBF"/>
              </a:solidFill>
            </a:endParaRPr>
          </a:p>
        </p:txBody>
      </p:sp>
      <p:sp>
        <p:nvSpPr>
          <p:cNvPr id="637" name="Google Shape;637;p37"/>
          <p:cNvSpPr txBox="1"/>
          <p:nvPr/>
        </p:nvSpPr>
        <p:spPr>
          <a:xfrm>
            <a:off x="636817" y="1272676"/>
            <a:ext cx="6841800" cy="1010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600" i="1" dirty="0">
                <a:solidFill>
                  <a:schemeClr val="dk1"/>
                </a:solidFill>
              </a:rPr>
              <a:t>Die Diagnose </a:t>
            </a:r>
            <a:r>
              <a:rPr lang="en-US" sz="1600" i="1" dirty="0" err="1">
                <a:solidFill>
                  <a:schemeClr val="dk1"/>
                </a:solidFill>
              </a:rPr>
              <a:t>eines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Zyklodialyse</a:t>
            </a:r>
            <a:r>
              <a:rPr lang="en-US" sz="1600" i="1" dirty="0">
                <a:solidFill>
                  <a:schemeClr val="dk1"/>
                </a:solidFill>
              </a:rPr>
              <a:t>-Spalts </a:t>
            </a:r>
            <a:r>
              <a:rPr lang="en-US" sz="1600" i="1" dirty="0" err="1">
                <a:solidFill>
                  <a:schemeClr val="dk1"/>
                </a:solidFill>
              </a:rPr>
              <a:t>kann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bei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einem</a:t>
            </a:r>
            <a:r>
              <a:rPr lang="en-US" sz="1600" i="1" dirty="0">
                <a:solidFill>
                  <a:schemeClr val="dk1"/>
                </a:solidFill>
              </a:rPr>
              <a:t> Auge </a:t>
            </a:r>
            <a:r>
              <a:rPr lang="en-US" sz="1600" i="1" dirty="0" err="1">
                <a:solidFill>
                  <a:schemeClr val="dk1"/>
                </a:solidFill>
              </a:rPr>
              <a:t>mit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Hypotonie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schwierig</a:t>
            </a:r>
            <a:r>
              <a:rPr lang="en-US" sz="1600" i="1" dirty="0">
                <a:solidFill>
                  <a:schemeClr val="dk1"/>
                </a:solidFill>
              </a:rPr>
              <a:t> sein – </a:t>
            </a:r>
            <a:r>
              <a:rPr lang="en-US" sz="1600" i="1" dirty="0" err="1">
                <a:solidFill>
                  <a:schemeClr val="dk1"/>
                </a:solidFill>
              </a:rPr>
              <a:t>warum</a:t>
            </a:r>
            <a:r>
              <a:rPr lang="en-US" sz="1600" i="1" dirty="0">
                <a:solidFill>
                  <a:schemeClr val="dk1"/>
                </a:solidFill>
              </a:rPr>
              <a:t>?</a:t>
            </a:r>
            <a:endParaRPr sz="16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Weil die </a:t>
            </a:r>
            <a:r>
              <a:rPr lang="en-US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flache</a:t>
            </a:r>
            <a:r>
              <a:rPr lang="en-US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Vorderkammer</a:t>
            </a:r>
            <a:r>
              <a:rPr lang="en-US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die </a:t>
            </a:r>
            <a:r>
              <a:rPr lang="en-US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Gonioskopie</a:t>
            </a:r>
            <a:r>
              <a:rPr lang="en-US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erschwert</a:t>
            </a:r>
            <a:endParaRPr sz="16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3" name="Google Shape;643;p38"/>
          <p:cNvSpPr txBox="1">
            <a:spLocks noGrp="1"/>
          </p:cNvSpPr>
          <p:nvPr>
            <p:ph type="title"/>
          </p:nvPr>
        </p:nvSpPr>
        <p:spPr>
          <a:xfrm>
            <a:off x="457200" y="122238"/>
            <a:ext cx="7543800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F</a:t>
            </a:r>
            <a:endParaRPr/>
          </a:p>
        </p:txBody>
      </p:sp>
      <p:sp>
        <p:nvSpPr>
          <p:cNvPr id="644" name="Google Shape;644;p38"/>
          <p:cNvSpPr/>
          <p:nvPr/>
        </p:nvSpPr>
        <p:spPr>
          <a:xfrm>
            <a:off x="152400" y="1143000"/>
            <a:ext cx="8382000" cy="54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40"/>
              <a:buFont typeface="Noto Sans Symbols"/>
              <a:buChar char="●"/>
            </a:pPr>
            <a:r>
              <a:rPr lang="en-US" sz="12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Drei </a:t>
            </a:r>
            <a:r>
              <a:rPr lang="en-US" sz="12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Arten</a:t>
            </a:r>
            <a:r>
              <a:rPr lang="en-US" sz="12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von </a:t>
            </a:r>
            <a:r>
              <a:rPr lang="en-US" sz="12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posttraumatischen</a:t>
            </a:r>
            <a:r>
              <a:rPr lang="en-US" sz="12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Kammerwinkelveränderungen</a:t>
            </a:r>
            <a:r>
              <a:rPr lang="en-US" sz="12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dirty="0"/>
          </a:p>
          <a:p>
            <a:pPr marL="692150" marR="0" lvl="1" indent="-347663" algn="l" rtl="0">
              <a:spcBef>
                <a:spcPts val="240"/>
              </a:spcBef>
              <a:spcAft>
                <a:spcPts val="0"/>
              </a:spcAft>
              <a:buClr>
                <a:schemeClr val="accent2"/>
              </a:buClr>
              <a:buSzPts val="840"/>
              <a:buFont typeface="Noto Sans Symbols"/>
              <a:buNone/>
            </a:pPr>
            <a:r>
              <a:rPr lang="en-US" sz="1200" b="0" i="1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1) </a:t>
            </a:r>
            <a:r>
              <a:rPr lang="en-US" sz="1200" b="0" i="1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Winkelrückgang</a:t>
            </a:r>
            <a:r>
              <a:rPr lang="en-US" sz="1200" b="0" i="1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? </a:t>
            </a:r>
            <a:r>
              <a:rPr lang="en-US" sz="1200" b="0" i="1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0" i="1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sz="26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87425" marR="0" lvl="2" indent="-293688" algn="l" rtl="0">
              <a:spcBef>
                <a:spcPts val="240"/>
              </a:spcBef>
              <a:spcAft>
                <a:spcPts val="0"/>
              </a:spcAft>
              <a:buClr>
                <a:schemeClr val="accent1"/>
              </a:buClr>
              <a:buSzPts val="840"/>
              <a:buFont typeface="Noto Sans Symbols"/>
              <a:buChar char="●"/>
            </a:pP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Riss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zwischen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longitudinalen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und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zirkulären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CB-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Fasern</a:t>
            </a:r>
            <a:endParaRPr dirty="0"/>
          </a:p>
          <a:p>
            <a:pPr marL="987425" marR="0" lvl="2" indent="-293688" algn="l" rtl="0">
              <a:spcBef>
                <a:spcPts val="240"/>
              </a:spcBef>
              <a:spcAft>
                <a:spcPts val="0"/>
              </a:spcAft>
              <a:buClr>
                <a:schemeClr val="accent1"/>
              </a:buClr>
              <a:buSzPts val="840"/>
              <a:buFont typeface="Noto Sans Symbols"/>
              <a:buChar char="●"/>
            </a:pP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Klassische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Beschreibung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Gonioskop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: CBB</a:t>
            </a:r>
            <a:endParaRPr dirty="0"/>
          </a:p>
          <a:p>
            <a:pPr marL="692150" marR="0" lvl="1" indent="-347663" algn="l" rtl="0">
              <a:spcBef>
                <a:spcPts val="240"/>
              </a:spcBef>
              <a:spcAft>
                <a:spcPts val="0"/>
              </a:spcAft>
              <a:buClr>
                <a:schemeClr val="accent2"/>
              </a:buClr>
              <a:buSzPts val="840"/>
              <a:buFont typeface="Noto Sans Symbols"/>
              <a:buNone/>
            </a:pPr>
            <a:r>
              <a:rPr lang="en-US" sz="1200" b="0" i="1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2) </a:t>
            </a:r>
            <a:r>
              <a:rPr lang="en-US" sz="1200" b="0" i="1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Glaukom</a:t>
            </a:r>
            <a:r>
              <a:rPr lang="en-US" sz="1200" b="0" i="1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1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aufgrund</a:t>
            </a:r>
            <a:r>
              <a:rPr lang="en-US" sz="1200" b="0" i="1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  <a:p>
            <a:pPr marL="692150" marR="0" lvl="1" indent="-347663" algn="l" rtl="0">
              <a:spcBef>
                <a:spcPts val="240"/>
              </a:spcBef>
              <a:spcAft>
                <a:spcPts val="0"/>
              </a:spcAft>
              <a:buClr>
                <a:schemeClr val="accent2"/>
              </a:buClr>
              <a:buSzPts val="840"/>
              <a:buFont typeface="Noto Sans Symbols"/>
              <a:buNone/>
            </a:pPr>
            <a:endParaRPr lang="en-US" sz="1200" i="1" dirty="0">
              <a:solidFill>
                <a:schemeClr val="lt1"/>
              </a:solidFill>
            </a:endParaRPr>
          </a:p>
          <a:p>
            <a:pPr marL="692150" marR="0" lvl="1" indent="-347663" algn="l" rtl="0">
              <a:spcBef>
                <a:spcPts val="240"/>
              </a:spcBef>
              <a:spcAft>
                <a:spcPts val="0"/>
              </a:spcAft>
              <a:buClr>
                <a:schemeClr val="accent2"/>
              </a:buClr>
              <a:buSzPts val="840"/>
              <a:buFont typeface="Noto Sans Symbols"/>
              <a:buNone/>
            </a:pPr>
            <a:endParaRPr lang="en-US" sz="1200" i="1" u="sng" dirty="0">
              <a:solidFill>
                <a:schemeClr val="lt1"/>
              </a:solidFill>
            </a:endParaRPr>
          </a:p>
          <a:p>
            <a:pPr marL="692150" marR="0" lvl="1" indent="-347663" algn="l" rtl="0">
              <a:spcBef>
                <a:spcPts val="240"/>
              </a:spcBef>
              <a:spcAft>
                <a:spcPts val="0"/>
              </a:spcAft>
              <a:buClr>
                <a:schemeClr val="accent2"/>
              </a:buClr>
              <a:buSzPts val="840"/>
              <a:buFont typeface="Noto Sans Symbols"/>
              <a:buNone/>
            </a:pPr>
            <a:endParaRPr lang="en-US" sz="1200" i="1" u="sng" dirty="0">
              <a:solidFill>
                <a:schemeClr val="lt1"/>
              </a:solidFill>
            </a:endParaRPr>
          </a:p>
          <a:p>
            <a:pPr marL="692150" marR="0" lvl="1" indent="-347663" algn="l" rtl="0">
              <a:spcBef>
                <a:spcPts val="240"/>
              </a:spcBef>
              <a:spcAft>
                <a:spcPts val="0"/>
              </a:spcAft>
              <a:buClr>
                <a:schemeClr val="accent2"/>
              </a:buClr>
              <a:buSzPts val="840"/>
              <a:buFont typeface="Noto Sans Symbols"/>
              <a:buNone/>
            </a:pPr>
            <a:r>
              <a:rPr lang="en-US" sz="1200" i="1" u="sng" dirty="0">
                <a:solidFill>
                  <a:schemeClr val="lt1"/>
                </a:solidFill>
              </a:rPr>
              <a:t>                                     </a:t>
            </a:r>
            <a:r>
              <a:rPr lang="en-US" sz="2400" i="1" u="sng" dirty="0" err="1">
                <a:solidFill>
                  <a:srgbClr val="0000FF"/>
                </a:solidFill>
              </a:rPr>
              <a:t>Zyklodialysespalt</a:t>
            </a:r>
            <a:r>
              <a:rPr lang="en-US" sz="1200" b="0" i="1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693737" marR="0" lvl="2" indent="0" algn="l" rtl="0">
              <a:spcBef>
                <a:spcPts val="460"/>
              </a:spcBef>
              <a:spcAft>
                <a:spcPts val="0"/>
              </a:spcAft>
              <a:buNone/>
            </a:pPr>
            <a:endParaRPr sz="23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5" name="Google Shape;645;p38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38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6" name="Google Shape;646;p38"/>
          <p:cNvSpPr txBox="1"/>
          <p:nvPr/>
        </p:nvSpPr>
        <p:spPr>
          <a:xfrm>
            <a:off x="3193994" y="182217"/>
            <a:ext cx="2756011" cy="400110"/>
          </a:xfrm>
          <a:prstGeom prst="rect">
            <a:avLst/>
          </a:prstGeom>
          <a:solidFill>
            <a:srgbClr val="FEFF83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Posttraumatische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Kammerwinkel-Veränderungen</a:t>
            </a:r>
            <a:endParaRPr dirty="0"/>
          </a:p>
        </p:txBody>
      </p:sp>
      <p:sp>
        <p:nvSpPr>
          <p:cNvPr id="647" name="Google Shape;647;p38"/>
          <p:cNvSpPr/>
          <p:nvPr/>
        </p:nvSpPr>
        <p:spPr>
          <a:xfrm>
            <a:off x="685800" y="2209800"/>
            <a:ext cx="762000" cy="762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8" name="Google Shape;648;p38"/>
          <p:cNvSpPr/>
          <p:nvPr/>
        </p:nvSpPr>
        <p:spPr>
          <a:xfrm>
            <a:off x="685800" y="3581400"/>
            <a:ext cx="762000" cy="762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9" name="Google Shape;649;p38"/>
          <p:cNvSpPr/>
          <p:nvPr/>
        </p:nvSpPr>
        <p:spPr>
          <a:xfrm>
            <a:off x="152400" y="1219200"/>
            <a:ext cx="609600" cy="45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0" name="Google Shape;650;p38"/>
          <p:cNvSpPr txBox="1"/>
          <p:nvPr/>
        </p:nvSpPr>
        <p:spPr>
          <a:xfrm>
            <a:off x="990599" y="5057507"/>
            <a:ext cx="7086600" cy="76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200" i="1">
                <a:solidFill>
                  <a:srgbClr val="B7B7B7"/>
                </a:solidFill>
              </a:rPr>
              <a:t>Zum Abschluss noch ein wichtiger Hinweis: Wie bereits erwähnt, können alle drei Befunde mit der Entwicklung eines Glaukoms nach einem stumpfen Augentrauma in Zusammenhang stehen. Aber nur einer dieser Befunde kann eine länger anhaltende okuläre </a:t>
            </a:r>
            <a:r>
              <a:rPr lang="en-US" sz="1200" b="1" i="1">
                <a:solidFill>
                  <a:srgbClr val="B7B7B7"/>
                </a:solidFill>
              </a:rPr>
              <a:t>Hypotonie </a:t>
            </a:r>
            <a:r>
              <a:rPr lang="en-US" sz="1200" i="1">
                <a:solidFill>
                  <a:srgbClr val="B7B7B7"/>
                </a:solidFill>
              </a:rPr>
              <a:t>verursachen. Welcher ist das?</a:t>
            </a:r>
            <a:endParaRPr sz="1200" i="1">
              <a:solidFill>
                <a:srgbClr val="B7B7B7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200">
                <a:solidFill>
                  <a:srgbClr val="B7B7B7"/>
                </a:solidFill>
              </a:rPr>
              <a:t>Zyklodialysespalt</a:t>
            </a:r>
            <a:endParaRPr sz="1200" i="1">
              <a:solidFill>
                <a:srgbClr val="BFBFBF"/>
              </a:solidFill>
            </a:endParaRPr>
          </a:p>
        </p:txBody>
      </p:sp>
      <p:sp>
        <p:nvSpPr>
          <p:cNvPr id="651" name="Google Shape;651;p38"/>
          <p:cNvSpPr txBox="1"/>
          <p:nvPr/>
        </p:nvSpPr>
        <p:spPr>
          <a:xfrm>
            <a:off x="636817" y="1272676"/>
            <a:ext cx="6934800" cy="1502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600" i="1" dirty="0">
                <a:solidFill>
                  <a:schemeClr val="dk1"/>
                </a:solidFill>
              </a:rPr>
              <a:t>Die Diagnose </a:t>
            </a:r>
            <a:r>
              <a:rPr lang="en-US" sz="1600" i="1" dirty="0" err="1">
                <a:solidFill>
                  <a:schemeClr val="dk1"/>
                </a:solidFill>
              </a:rPr>
              <a:t>eines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Zyklodialyse</a:t>
            </a:r>
            <a:r>
              <a:rPr lang="en-US" sz="1600" i="1" dirty="0">
                <a:solidFill>
                  <a:schemeClr val="dk1"/>
                </a:solidFill>
              </a:rPr>
              <a:t>-Spalts </a:t>
            </a:r>
            <a:r>
              <a:rPr lang="en-US" sz="1600" i="1" dirty="0" err="1">
                <a:solidFill>
                  <a:schemeClr val="dk1"/>
                </a:solidFill>
              </a:rPr>
              <a:t>kann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bei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einem</a:t>
            </a:r>
            <a:r>
              <a:rPr lang="en-US" sz="1600" i="1" dirty="0">
                <a:solidFill>
                  <a:schemeClr val="dk1"/>
                </a:solidFill>
              </a:rPr>
              <a:t> Auge </a:t>
            </a:r>
            <a:r>
              <a:rPr lang="en-US" sz="1600" i="1" dirty="0" err="1">
                <a:solidFill>
                  <a:schemeClr val="dk1"/>
                </a:solidFill>
              </a:rPr>
              <a:t>mit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Hypotonie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schwierig</a:t>
            </a:r>
            <a:r>
              <a:rPr lang="en-US" sz="1600" i="1" dirty="0">
                <a:solidFill>
                  <a:schemeClr val="dk1"/>
                </a:solidFill>
              </a:rPr>
              <a:t> sein – </a:t>
            </a:r>
            <a:r>
              <a:rPr lang="en-US" sz="1600" i="1" dirty="0" err="1">
                <a:solidFill>
                  <a:schemeClr val="dk1"/>
                </a:solidFill>
              </a:rPr>
              <a:t>warum</a:t>
            </a:r>
            <a:r>
              <a:rPr lang="en-US" sz="1600" i="1" dirty="0">
                <a:solidFill>
                  <a:schemeClr val="dk1"/>
                </a:solidFill>
              </a:rPr>
              <a:t>?</a:t>
            </a:r>
            <a:endParaRPr sz="16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600" dirty="0">
                <a:solidFill>
                  <a:schemeClr val="dk1"/>
                </a:solidFill>
              </a:rPr>
              <a:t>Weil die </a:t>
            </a:r>
            <a:r>
              <a:rPr lang="en-US" sz="1600" dirty="0" err="1">
                <a:solidFill>
                  <a:schemeClr val="dk1"/>
                </a:solidFill>
              </a:rPr>
              <a:t>flache</a:t>
            </a:r>
            <a:r>
              <a:rPr lang="en-US" sz="1600" dirty="0">
                <a:solidFill>
                  <a:schemeClr val="dk1"/>
                </a:solidFill>
              </a:rPr>
              <a:t> </a:t>
            </a:r>
            <a:r>
              <a:rPr lang="en-US" sz="1600" dirty="0" err="1">
                <a:solidFill>
                  <a:schemeClr val="dk1"/>
                </a:solidFill>
              </a:rPr>
              <a:t>Vorderkammer</a:t>
            </a:r>
            <a:r>
              <a:rPr lang="en-US" sz="1600" dirty="0">
                <a:solidFill>
                  <a:schemeClr val="dk1"/>
                </a:solidFill>
              </a:rPr>
              <a:t> die </a:t>
            </a:r>
            <a:r>
              <a:rPr lang="en-US" sz="1600" dirty="0" err="1">
                <a:solidFill>
                  <a:schemeClr val="dk1"/>
                </a:solidFill>
              </a:rPr>
              <a:t>Gonioskopie</a:t>
            </a:r>
            <a:r>
              <a:rPr lang="en-US" sz="1600" dirty="0">
                <a:solidFill>
                  <a:schemeClr val="dk1"/>
                </a:solidFill>
              </a:rPr>
              <a:t> </a:t>
            </a:r>
            <a:r>
              <a:rPr lang="en-US" sz="1600" dirty="0" err="1">
                <a:solidFill>
                  <a:schemeClr val="dk1"/>
                </a:solidFill>
              </a:rPr>
              <a:t>erschwert</a:t>
            </a:r>
            <a:endParaRPr sz="1600" i="1" dirty="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Welche</a:t>
            </a:r>
            <a:r>
              <a:rPr lang="en-US" sz="16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Alternativen</a:t>
            </a:r>
            <a:r>
              <a:rPr lang="en-US" sz="16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zur</a:t>
            </a:r>
            <a:r>
              <a:rPr lang="en-US" sz="16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Gonioskopie</a:t>
            </a:r>
            <a:r>
              <a:rPr lang="en-US" sz="16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sollten</a:t>
            </a:r>
            <a:r>
              <a:rPr lang="en-US" sz="16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in </a:t>
            </a:r>
            <a:r>
              <a:rPr lang="en-US" sz="16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einer</a:t>
            </a:r>
            <a:r>
              <a:rPr lang="en-US" sz="16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solchen</a:t>
            </a:r>
            <a:r>
              <a:rPr lang="en-US" sz="16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Situation in </a:t>
            </a:r>
            <a:r>
              <a:rPr lang="en-US" sz="16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Betracht</a:t>
            </a:r>
            <a:r>
              <a:rPr lang="en-US" sz="16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gezogen</a:t>
            </a:r>
            <a:r>
              <a:rPr lang="en-US" sz="16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werden</a:t>
            </a:r>
            <a:r>
              <a:rPr lang="en-US" sz="16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7" name="Google Shape;657;p39"/>
          <p:cNvSpPr txBox="1">
            <a:spLocks noGrp="1"/>
          </p:cNvSpPr>
          <p:nvPr>
            <p:ph type="title"/>
          </p:nvPr>
        </p:nvSpPr>
        <p:spPr>
          <a:xfrm>
            <a:off x="457200" y="122238"/>
            <a:ext cx="7543800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A</a:t>
            </a:r>
            <a:endParaRPr/>
          </a:p>
        </p:txBody>
      </p:sp>
      <p:sp>
        <p:nvSpPr>
          <p:cNvPr id="658" name="Google Shape;658;p39"/>
          <p:cNvSpPr/>
          <p:nvPr/>
        </p:nvSpPr>
        <p:spPr>
          <a:xfrm>
            <a:off x="152400" y="1143000"/>
            <a:ext cx="8382000" cy="54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693737" marR="0" lvl="2" indent="0" algn="l" rtl="0">
              <a:spcBef>
                <a:spcPts val="460"/>
              </a:spcBef>
              <a:spcAft>
                <a:spcPts val="0"/>
              </a:spcAft>
              <a:buNone/>
            </a:pPr>
            <a:endParaRPr lang="de-DE" sz="23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93737" marR="0" lvl="2" indent="0" algn="l" rtl="0">
              <a:spcBef>
                <a:spcPts val="460"/>
              </a:spcBef>
              <a:spcAft>
                <a:spcPts val="0"/>
              </a:spcAft>
              <a:buNone/>
            </a:pPr>
            <a:endParaRPr lang="en-US" sz="2300" dirty="0">
              <a:solidFill>
                <a:schemeClr val="dk1"/>
              </a:solidFill>
            </a:endParaRPr>
          </a:p>
          <a:p>
            <a:pPr marL="693737" marR="0" lvl="2" indent="0" algn="l" rtl="0">
              <a:spcBef>
                <a:spcPts val="460"/>
              </a:spcBef>
              <a:spcAft>
                <a:spcPts val="0"/>
              </a:spcAft>
              <a:buNone/>
            </a:pPr>
            <a:endParaRPr lang="en-US" sz="23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93737" marR="0" lvl="2" indent="0" algn="l" rtl="0">
              <a:spcBef>
                <a:spcPts val="460"/>
              </a:spcBef>
              <a:spcAft>
                <a:spcPts val="0"/>
              </a:spcAft>
              <a:buNone/>
            </a:pPr>
            <a:endParaRPr lang="en-US" sz="2300" dirty="0">
              <a:solidFill>
                <a:schemeClr val="dk1"/>
              </a:solidFill>
            </a:endParaRPr>
          </a:p>
          <a:p>
            <a:pPr marL="693737" marR="0" lvl="2" indent="0" algn="l" rtl="0">
              <a:spcBef>
                <a:spcPts val="460"/>
              </a:spcBef>
              <a:spcAft>
                <a:spcPts val="0"/>
              </a:spcAft>
              <a:buNone/>
            </a:pPr>
            <a:endParaRPr lang="en-US" sz="23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9" name="Google Shape;659;p39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39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0" name="Google Shape;660;p39"/>
          <p:cNvSpPr txBox="1"/>
          <p:nvPr/>
        </p:nvSpPr>
        <p:spPr>
          <a:xfrm>
            <a:off x="3193994" y="182217"/>
            <a:ext cx="2756011" cy="400110"/>
          </a:xfrm>
          <a:prstGeom prst="rect">
            <a:avLst/>
          </a:prstGeom>
          <a:solidFill>
            <a:srgbClr val="FEFF83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Posttraumatische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Kammerwinkel-Veränderungen</a:t>
            </a:r>
            <a:endParaRPr dirty="0"/>
          </a:p>
        </p:txBody>
      </p:sp>
      <p:sp>
        <p:nvSpPr>
          <p:cNvPr id="661" name="Google Shape;661;p39"/>
          <p:cNvSpPr/>
          <p:nvPr/>
        </p:nvSpPr>
        <p:spPr>
          <a:xfrm>
            <a:off x="3467100" y="3200400"/>
            <a:ext cx="762000" cy="762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2" name="Google Shape;662;p39"/>
          <p:cNvSpPr/>
          <p:nvPr/>
        </p:nvSpPr>
        <p:spPr>
          <a:xfrm>
            <a:off x="685800" y="3581400"/>
            <a:ext cx="762000" cy="762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3" name="Google Shape;663;p39"/>
          <p:cNvSpPr/>
          <p:nvPr/>
        </p:nvSpPr>
        <p:spPr>
          <a:xfrm>
            <a:off x="152400" y="1219200"/>
            <a:ext cx="609600" cy="45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4" name="Google Shape;664;p39"/>
          <p:cNvSpPr txBox="1"/>
          <p:nvPr/>
        </p:nvSpPr>
        <p:spPr>
          <a:xfrm>
            <a:off x="990599" y="5057507"/>
            <a:ext cx="7086600" cy="76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200" i="1">
                <a:solidFill>
                  <a:srgbClr val="B7B7B7"/>
                </a:solidFill>
              </a:rPr>
              <a:t>Zum Abschluss noch ein wichtiger Hinweis: Wie bereits erwähnt, können alle drei Befunde mit der Entwicklung eines Glaukoms nach einem stumpfen Augentrauma in Zusammenhang stehen. Aber nur einer dieser Befunde kann eine länger anhaltende okuläre </a:t>
            </a:r>
            <a:r>
              <a:rPr lang="en-US" sz="1200" b="1" i="1">
                <a:solidFill>
                  <a:srgbClr val="B7B7B7"/>
                </a:solidFill>
              </a:rPr>
              <a:t>Hypotonie </a:t>
            </a:r>
            <a:r>
              <a:rPr lang="en-US" sz="1200" i="1">
                <a:solidFill>
                  <a:srgbClr val="B7B7B7"/>
                </a:solidFill>
              </a:rPr>
              <a:t>verursachen. Welcher ist das?</a:t>
            </a:r>
            <a:endParaRPr sz="1200" i="1">
              <a:solidFill>
                <a:srgbClr val="B7B7B7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200">
                <a:solidFill>
                  <a:srgbClr val="B7B7B7"/>
                </a:solidFill>
              </a:rPr>
              <a:t>Zyklodialysespalt</a:t>
            </a:r>
            <a:endParaRPr sz="1200" i="1">
              <a:solidFill>
                <a:srgbClr val="BFBFBF"/>
              </a:solidFill>
            </a:endParaRPr>
          </a:p>
        </p:txBody>
      </p:sp>
      <p:sp>
        <p:nvSpPr>
          <p:cNvPr id="665" name="Google Shape;665;p39"/>
          <p:cNvSpPr txBox="1"/>
          <p:nvPr/>
        </p:nvSpPr>
        <p:spPr>
          <a:xfrm>
            <a:off x="685800" y="1341304"/>
            <a:ext cx="7458600" cy="19954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600" i="1" dirty="0">
                <a:solidFill>
                  <a:schemeClr val="dk1"/>
                </a:solidFill>
              </a:rPr>
              <a:t>Die Diagnose </a:t>
            </a:r>
            <a:r>
              <a:rPr lang="en-US" sz="1600" i="1" dirty="0" err="1">
                <a:solidFill>
                  <a:schemeClr val="dk1"/>
                </a:solidFill>
              </a:rPr>
              <a:t>eines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Zyklodialyse</a:t>
            </a:r>
            <a:r>
              <a:rPr lang="en-US" sz="1600" i="1" dirty="0">
                <a:solidFill>
                  <a:schemeClr val="dk1"/>
                </a:solidFill>
              </a:rPr>
              <a:t>-Spalts </a:t>
            </a:r>
            <a:r>
              <a:rPr lang="en-US" sz="1600" i="1" dirty="0" err="1">
                <a:solidFill>
                  <a:schemeClr val="dk1"/>
                </a:solidFill>
              </a:rPr>
              <a:t>kann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bei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einem</a:t>
            </a:r>
            <a:r>
              <a:rPr lang="en-US" sz="1600" i="1" dirty="0">
                <a:solidFill>
                  <a:schemeClr val="dk1"/>
                </a:solidFill>
              </a:rPr>
              <a:t> Auge </a:t>
            </a:r>
            <a:r>
              <a:rPr lang="en-US" sz="1600" i="1" dirty="0" err="1">
                <a:solidFill>
                  <a:schemeClr val="dk1"/>
                </a:solidFill>
              </a:rPr>
              <a:t>mit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Hypotonie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schwierig</a:t>
            </a:r>
            <a:r>
              <a:rPr lang="en-US" sz="1600" i="1" dirty="0">
                <a:solidFill>
                  <a:schemeClr val="dk1"/>
                </a:solidFill>
              </a:rPr>
              <a:t> sein – </a:t>
            </a:r>
            <a:r>
              <a:rPr lang="en-US" sz="1600" i="1" dirty="0" err="1">
                <a:solidFill>
                  <a:schemeClr val="dk1"/>
                </a:solidFill>
              </a:rPr>
              <a:t>warum</a:t>
            </a:r>
            <a:r>
              <a:rPr lang="en-US" sz="1600" i="1" dirty="0">
                <a:solidFill>
                  <a:schemeClr val="dk1"/>
                </a:solidFill>
              </a:rPr>
              <a:t>?</a:t>
            </a:r>
            <a:endParaRPr sz="16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600" dirty="0">
                <a:solidFill>
                  <a:schemeClr val="dk1"/>
                </a:solidFill>
              </a:rPr>
              <a:t>Weil die </a:t>
            </a:r>
            <a:r>
              <a:rPr lang="en-US" sz="1600" dirty="0" err="1">
                <a:solidFill>
                  <a:schemeClr val="dk1"/>
                </a:solidFill>
              </a:rPr>
              <a:t>flache</a:t>
            </a:r>
            <a:r>
              <a:rPr lang="en-US" sz="1600" dirty="0">
                <a:solidFill>
                  <a:schemeClr val="dk1"/>
                </a:solidFill>
              </a:rPr>
              <a:t> </a:t>
            </a:r>
            <a:r>
              <a:rPr lang="en-US" sz="1600" dirty="0" err="1">
                <a:solidFill>
                  <a:schemeClr val="dk1"/>
                </a:solidFill>
              </a:rPr>
              <a:t>Vorderkammer</a:t>
            </a:r>
            <a:r>
              <a:rPr lang="en-US" sz="1600" dirty="0">
                <a:solidFill>
                  <a:schemeClr val="dk1"/>
                </a:solidFill>
              </a:rPr>
              <a:t> die </a:t>
            </a:r>
            <a:r>
              <a:rPr lang="en-US" sz="1600" dirty="0" err="1">
                <a:solidFill>
                  <a:schemeClr val="dk1"/>
                </a:solidFill>
              </a:rPr>
              <a:t>Gonioskopie</a:t>
            </a:r>
            <a:r>
              <a:rPr lang="en-US" sz="1600" dirty="0">
                <a:solidFill>
                  <a:schemeClr val="dk1"/>
                </a:solidFill>
              </a:rPr>
              <a:t> </a:t>
            </a:r>
            <a:r>
              <a:rPr lang="en-US" sz="1600" dirty="0" err="1">
                <a:solidFill>
                  <a:schemeClr val="dk1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33"/>
                  </a:ext>
                </a:extLst>
              </a:rPr>
              <a:t>erschwert</a:t>
            </a:r>
            <a:endParaRPr sz="1600" i="1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1600" i="1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i="1" dirty="0" err="1">
                <a:solidFill>
                  <a:schemeClr val="dk1"/>
                </a:solidFill>
              </a:rPr>
              <a:t>Welche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Alternativen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zur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Gonioskopie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sollten</a:t>
            </a:r>
            <a:r>
              <a:rPr lang="en-US" sz="1600" i="1" dirty="0">
                <a:solidFill>
                  <a:schemeClr val="dk1"/>
                </a:solidFill>
              </a:rPr>
              <a:t> in </a:t>
            </a:r>
            <a:r>
              <a:rPr lang="en-US" sz="1600" i="1" dirty="0" err="1">
                <a:solidFill>
                  <a:schemeClr val="dk1"/>
                </a:solidFill>
              </a:rPr>
              <a:t>einer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solchen</a:t>
            </a:r>
            <a:r>
              <a:rPr lang="en-US" sz="1600" i="1" dirty="0">
                <a:solidFill>
                  <a:schemeClr val="dk1"/>
                </a:solidFill>
              </a:rPr>
              <a:t> Situation in </a:t>
            </a:r>
            <a:r>
              <a:rPr lang="en-US" sz="1600" i="1" dirty="0" err="1">
                <a:solidFill>
                  <a:schemeClr val="dk1"/>
                </a:solidFill>
              </a:rPr>
              <a:t>Betracht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gezogen</a:t>
            </a:r>
            <a:r>
              <a:rPr lang="en-US" sz="1600" i="1" dirty="0">
                <a:solidFill>
                  <a:schemeClr val="dk1"/>
                </a:solidFill>
              </a:rPr>
              <a:t> </a:t>
            </a:r>
            <a:r>
              <a:rPr lang="en-US" sz="1600" i="1" dirty="0" err="1">
                <a:solidFill>
                  <a:schemeClr val="dk1"/>
                </a:solidFill>
              </a:rPr>
              <a:t>werden</a:t>
            </a:r>
            <a:r>
              <a:rPr lang="en-US" sz="1600" i="1" dirty="0">
                <a:solidFill>
                  <a:schemeClr val="dk1"/>
                </a:solidFill>
              </a:rPr>
              <a:t>?</a:t>
            </a:r>
            <a:endParaRPr sz="1600" i="1" dirty="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Eine OCT des </a:t>
            </a:r>
            <a:r>
              <a:rPr lang="en-US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vorderen</a:t>
            </a:r>
            <a:r>
              <a:rPr lang="en-US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Augenabschnitts</a:t>
            </a:r>
            <a:r>
              <a:rPr lang="en-US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und/</a:t>
            </a:r>
            <a:r>
              <a:rPr lang="en-US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oder</a:t>
            </a:r>
            <a:r>
              <a:rPr lang="en-US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en-US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Ultraschall-Biomikroskopie</a:t>
            </a:r>
            <a:r>
              <a:rPr lang="en-US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können</a:t>
            </a:r>
            <a:r>
              <a:rPr lang="en-US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dirty="0">
                <a:solidFill>
                  <a:schemeClr val="dk1"/>
                </a:solidFill>
              </a:rPr>
              <a:t>den Spalt </a:t>
            </a:r>
            <a:r>
              <a:rPr lang="en-US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möglicherweise</a:t>
            </a:r>
            <a:r>
              <a:rPr lang="en-US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besser</a:t>
            </a:r>
            <a:r>
              <a:rPr lang="en-US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dirty="0" err="1">
                <a:solidFill>
                  <a:schemeClr val="dk1"/>
                </a:solidFill>
              </a:rPr>
              <a:t>darstellen</a:t>
            </a:r>
            <a:r>
              <a:rPr lang="en-US" sz="1600" dirty="0">
                <a:solidFill>
                  <a:schemeClr val="dk1"/>
                </a:solidFill>
              </a:rPr>
              <a:t>.</a:t>
            </a:r>
            <a:endParaRPr sz="1600" dirty="0"/>
          </a:p>
        </p:txBody>
      </p:sp>
      <p:sp>
        <p:nvSpPr>
          <p:cNvPr id="2" name="Google Shape;644;p38">
            <a:extLst>
              <a:ext uri="{FF2B5EF4-FFF2-40B4-BE49-F238E27FC236}">
                <a16:creationId xmlns:a16="http://schemas.microsoft.com/office/drawing/2014/main" id="{080B5045-50CC-726D-182B-EB60B152AC43}"/>
              </a:ext>
            </a:extLst>
          </p:cNvPr>
          <p:cNvSpPr/>
          <p:nvPr/>
        </p:nvSpPr>
        <p:spPr>
          <a:xfrm>
            <a:off x="152400" y="3336722"/>
            <a:ext cx="8382000" cy="54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692150" marR="0" lvl="1" indent="-347663" algn="l" rtl="0">
              <a:spcBef>
                <a:spcPts val="240"/>
              </a:spcBef>
              <a:spcAft>
                <a:spcPts val="0"/>
              </a:spcAft>
              <a:buClr>
                <a:schemeClr val="accent2"/>
              </a:buClr>
              <a:buSzPts val="840"/>
              <a:buFont typeface="Noto Sans Symbols"/>
              <a:buNone/>
            </a:pPr>
            <a:endParaRPr lang="en-US" sz="1200" i="1" u="sng" dirty="0">
              <a:solidFill>
                <a:schemeClr val="lt1"/>
              </a:solidFill>
            </a:endParaRPr>
          </a:p>
          <a:p>
            <a:pPr marL="692150" marR="0" lvl="1" indent="-347663" algn="l" rtl="0">
              <a:spcBef>
                <a:spcPts val="240"/>
              </a:spcBef>
              <a:spcAft>
                <a:spcPts val="0"/>
              </a:spcAft>
              <a:buClr>
                <a:schemeClr val="accent2"/>
              </a:buClr>
              <a:buSzPts val="840"/>
              <a:buFont typeface="Noto Sans Symbols"/>
              <a:buNone/>
            </a:pPr>
            <a:endParaRPr lang="en-US" sz="1200" i="1" u="sng" dirty="0">
              <a:solidFill>
                <a:schemeClr val="lt1"/>
              </a:solidFill>
            </a:endParaRPr>
          </a:p>
          <a:p>
            <a:pPr marL="692150" marR="0" lvl="1" indent="-347663" algn="l" rtl="0">
              <a:spcBef>
                <a:spcPts val="240"/>
              </a:spcBef>
              <a:spcAft>
                <a:spcPts val="0"/>
              </a:spcAft>
              <a:buClr>
                <a:schemeClr val="accent2"/>
              </a:buClr>
              <a:buSzPts val="840"/>
              <a:buFont typeface="Noto Sans Symbols"/>
              <a:buNone/>
            </a:pPr>
            <a:r>
              <a:rPr lang="en-US" sz="1200" i="1" u="sng" dirty="0">
                <a:solidFill>
                  <a:schemeClr val="lt1"/>
                </a:solidFill>
              </a:rPr>
              <a:t>                                     </a:t>
            </a:r>
            <a:r>
              <a:rPr lang="en-US" sz="2400" i="1" u="sng" dirty="0" err="1">
                <a:solidFill>
                  <a:srgbClr val="0000FF"/>
                </a:solidFill>
              </a:rPr>
              <a:t>Zyklodialysespalt</a:t>
            </a:r>
            <a:r>
              <a:rPr lang="en-US" sz="1200" b="0" i="1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693737" marR="0" lvl="2" indent="0" algn="l" rtl="0">
              <a:spcBef>
                <a:spcPts val="460"/>
              </a:spcBef>
              <a:spcAft>
                <a:spcPts val="0"/>
              </a:spcAft>
              <a:buNone/>
            </a:pPr>
            <a:endParaRPr sz="23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4"/>
          <p:cNvSpPr txBox="1">
            <a:spLocks noGrp="1"/>
          </p:cNvSpPr>
          <p:nvPr>
            <p:ph type="title"/>
          </p:nvPr>
        </p:nvSpPr>
        <p:spPr>
          <a:xfrm>
            <a:off x="457200" y="122238"/>
            <a:ext cx="7543800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A</a:t>
            </a:r>
            <a:endParaRPr/>
          </a:p>
        </p:txBody>
      </p:sp>
      <p:sp>
        <p:nvSpPr>
          <p:cNvPr id="206" name="Google Shape;206;p4"/>
          <p:cNvSpPr/>
          <p:nvPr/>
        </p:nvSpPr>
        <p:spPr>
          <a:xfrm>
            <a:off x="838200" y="4953000"/>
            <a:ext cx="304800" cy="685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" name="Google Shape;208;p4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</a:t>
            </a:fld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" name="Google Shape;209;p4"/>
          <p:cNvSpPr txBox="1"/>
          <p:nvPr/>
        </p:nvSpPr>
        <p:spPr>
          <a:xfrm>
            <a:off x="3193994" y="182217"/>
            <a:ext cx="2756011" cy="400110"/>
          </a:xfrm>
          <a:prstGeom prst="rect">
            <a:avLst/>
          </a:prstGeom>
          <a:solidFill>
            <a:srgbClr val="FEFF83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Posttraumatische</a:t>
            </a:r>
            <a:r>
              <a:rPr lang="en-US" sz="12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Kammerwinkel-Veränderungen</a:t>
            </a:r>
            <a:endParaRPr dirty="0"/>
          </a:p>
        </p:txBody>
      </p:sp>
      <p:sp>
        <p:nvSpPr>
          <p:cNvPr id="2" name="Google Shape;187;p3">
            <a:extLst>
              <a:ext uri="{FF2B5EF4-FFF2-40B4-BE49-F238E27FC236}">
                <a16:creationId xmlns:a16="http://schemas.microsoft.com/office/drawing/2014/main" id="{1100C230-2600-67E2-374E-50546626CAC1}"/>
              </a:ext>
            </a:extLst>
          </p:cNvPr>
          <p:cNvSpPr/>
          <p:nvPr/>
        </p:nvSpPr>
        <p:spPr>
          <a:xfrm>
            <a:off x="263277" y="1125117"/>
            <a:ext cx="8382000" cy="54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40"/>
              <a:buFont typeface="Noto Sans Symbols"/>
              <a:buChar char="●"/>
            </a:pP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Drei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Arten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von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posttraumatischen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</a:rPr>
              <a:t>Kammerwinkelveränderungen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sz="2400" dirty="0"/>
          </a:p>
          <a:p>
            <a:pPr marL="692150" marR="0" lvl="1" indent="-347663" algn="l" rtl="0">
              <a:spcBef>
                <a:spcPts val="240"/>
              </a:spcBef>
              <a:spcAft>
                <a:spcPts val="0"/>
              </a:spcAft>
              <a:buClr>
                <a:schemeClr val="accent2"/>
              </a:buClr>
              <a:buSzPts val="840"/>
              <a:buFont typeface="Noto Sans Symbols"/>
              <a:buNone/>
            </a:pPr>
            <a:r>
              <a:rPr lang="en-US" sz="24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1) </a:t>
            </a:r>
            <a:r>
              <a:rPr lang="en-US" sz="2400" i="1" dirty="0" err="1">
                <a:solidFill>
                  <a:srgbClr val="0000FF"/>
                </a:solidFill>
              </a:rPr>
              <a:t>Kammerwinkelrezession</a:t>
            </a:r>
            <a:endParaRPr sz="2400" b="0" i="0" u="none" strike="noStrike" cap="none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87425" marR="0" lvl="2" indent="-293688" algn="l" rtl="0">
              <a:spcBef>
                <a:spcPts val="240"/>
              </a:spcBef>
              <a:spcAft>
                <a:spcPts val="0"/>
              </a:spcAft>
              <a:buClr>
                <a:schemeClr val="accent1"/>
              </a:buClr>
              <a:buSzPts val="840"/>
              <a:buFont typeface="Noto Sans Symbols"/>
              <a:buChar char="●"/>
            </a:pP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Riss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zwischen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den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longitudinalen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und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zirkulären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</a:rPr>
              <a:t>Muskelfasern</a:t>
            </a:r>
            <a:r>
              <a:rPr lang="en-US" sz="2400" dirty="0">
                <a:solidFill>
                  <a:schemeClr val="dk1"/>
                </a:solidFill>
              </a:rPr>
              <a:t> des </a:t>
            </a:r>
            <a:r>
              <a:rPr lang="en-US" sz="2400" dirty="0" err="1">
                <a:solidFill>
                  <a:schemeClr val="dk1"/>
                </a:solidFill>
              </a:rPr>
              <a:t>Ziliarkörpers</a:t>
            </a:r>
            <a:r>
              <a:rPr lang="en-US" sz="2400" dirty="0">
                <a:solidFill>
                  <a:schemeClr val="dk1"/>
                </a:solidFill>
              </a:rPr>
              <a:t> (ZK)</a:t>
            </a:r>
            <a:endParaRPr sz="2400" dirty="0"/>
          </a:p>
          <a:p>
            <a:pPr marL="987425" marR="0" lvl="2" indent="-293688" algn="l" rtl="0">
              <a:spcBef>
                <a:spcPts val="240"/>
              </a:spcBef>
              <a:spcAft>
                <a:spcPts val="0"/>
              </a:spcAft>
              <a:buClr>
                <a:schemeClr val="accent1"/>
              </a:buClr>
              <a:buSzPts val="840"/>
              <a:buFont typeface="Noto Sans Symbols"/>
              <a:buChar char="●"/>
            </a:pPr>
            <a:r>
              <a:rPr lang="en-US" sz="2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Klassische</a:t>
            </a:r>
            <a:r>
              <a:rPr lang="en-US" sz="2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Beschreibung</a:t>
            </a:r>
            <a:r>
              <a:rPr lang="en-US" sz="2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2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Gonioskop</a:t>
            </a:r>
            <a:r>
              <a:rPr lang="en-US" sz="2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: Breiter CBB</a:t>
            </a:r>
            <a:endParaRPr sz="2400" dirty="0"/>
          </a:p>
          <a:p>
            <a:pPr marL="692150" marR="0" lvl="1" indent="-347663" algn="l" rtl="0">
              <a:spcBef>
                <a:spcPts val="240"/>
              </a:spcBef>
              <a:spcAft>
                <a:spcPts val="0"/>
              </a:spcAft>
              <a:buClr>
                <a:schemeClr val="accent2"/>
              </a:buClr>
              <a:buSzPts val="840"/>
              <a:buFont typeface="Noto Sans Symbols"/>
              <a:buNone/>
            </a:pPr>
            <a:r>
              <a:rPr lang="en-US" sz="2400" i="1" dirty="0">
                <a:solidFill>
                  <a:srgbClr val="BFBFBF"/>
                </a:solidFill>
              </a:rPr>
              <a:t>2) </a:t>
            </a:r>
            <a:r>
              <a:rPr lang="en-US" sz="2400" i="1" dirty="0" err="1">
                <a:solidFill>
                  <a:srgbClr val="BFBFBF"/>
                </a:solidFill>
              </a:rPr>
              <a:t>Zyklodialysespalt</a:t>
            </a:r>
            <a:endParaRPr sz="2400" dirty="0"/>
          </a:p>
          <a:p>
            <a:pPr marL="987425" marR="0" lvl="2" indent="-293688" algn="l" rtl="0">
              <a:spcBef>
                <a:spcPts val="240"/>
              </a:spcBef>
              <a:spcAft>
                <a:spcPts val="0"/>
              </a:spcAft>
              <a:buClr>
                <a:schemeClr val="accent1"/>
              </a:buClr>
              <a:buSzPts val="840"/>
              <a:buFont typeface="Noto Sans Symbols"/>
              <a:buChar char="●"/>
            </a:pPr>
            <a:r>
              <a:rPr lang="en-US" sz="2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CB </a:t>
            </a:r>
            <a:r>
              <a:rPr lang="en-US" sz="2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trennt</a:t>
            </a:r>
            <a:r>
              <a:rPr lang="en-US" sz="2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sich</a:t>
            </a:r>
            <a:r>
              <a:rPr lang="en-US" sz="2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von SS</a:t>
            </a:r>
            <a:endParaRPr sz="2400" dirty="0"/>
          </a:p>
          <a:p>
            <a:pPr marL="987425" marR="0" lvl="2" indent="-293688" algn="l" rtl="0">
              <a:spcBef>
                <a:spcPts val="240"/>
              </a:spcBef>
              <a:spcAft>
                <a:spcPts val="0"/>
              </a:spcAft>
              <a:buClr>
                <a:schemeClr val="accent1"/>
              </a:buClr>
              <a:buSzPts val="840"/>
              <a:buFont typeface="Noto Sans Symbols"/>
              <a:buChar char="●"/>
            </a:pPr>
            <a:r>
              <a:rPr lang="en-US" sz="2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Klassische</a:t>
            </a:r>
            <a:r>
              <a:rPr lang="en-US" sz="2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Beschreibung</a:t>
            </a:r>
            <a:r>
              <a:rPr lang="en-US" sz="2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2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Gonioskop</a:t>
            </a:r>
            <a:r>
              <a:rPr lang="en-US" sz="2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2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Glänzendes</a:t>
            </a:r>
            <a:r>
              <a:rPr lang="en-US" sz="2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SS</a:t>
            </a:r>
            <a:endParaRPr sz="2400" dirty="0"/>
          </a:p>
          <a:p>
            <a:pPr marL="692150" marR="0" lvl="1" indent="-347663" algn="l" rtl="0">
              <a:spcBef>
                <a:spcPts val="240"/>
              </a:spcBef>
              <a:spcAft>
                <a:spcPts val="0"/>
              </a:spcAft>
              <a:buClr>
                <a:schemeClr val="accent2"/>
              </a:buClr>
              <a:buSzPts val="840"/>
              <a:buFont typeface="Noto Sans Symbols"/>
              <a:buNone/>
            </a:pPr>
            <a:r>
              <a:rPr lang="en-US" sz="2400" b="0" i="1" u="none" strike="noStrike" cap="none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3) </a:t>
            </a:r>
            <a:r>
              <a:rPr lang="en-US" sz="2400" b="0" i="1" u="none" strike="noStrike" cap="none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Iridodialyse</a:t>
            </a:r>
            <a:endParaRPr sz="2400" b="0" i="1" u="none" strike="noStrike" cap="none" dirty="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87425" marR="0" lvl="2" indent="-293688" algn="l" rtl="0">
              <a:spcBef>
                <a:spcPts val="240"/>
              </a:spcBef>
              <a:spcAft>
                <a:spcPts val="0"/>
              </a:spcAft>
              <a:buClr>
                <a:schemeClr val="accent1"/>
              </a:buClr>
              <a:buSzPts val="840"/>
              <a:buFont typeface="Noto Sans Symbols"/>
              <a:buChar char="●"/>
            </a:pPr>
            <a:r>
              <a:rPr lang="en-US" sz="2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Riss an der </a:t>
            </a:r>
            <a:r>
              <a:rPr lang="en-US" sz="2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Iriswurzel</a:t>
            </a:r>
            <a:endParaRPr sz="2400" dirty="0"/>
          </a:p>
          <a:p>
            <a:pPr marL="987425" marR="0" lvl="2" indent="-191453" algn="l" rtl="0">
              <a:spcBef>
                <a:spcPts val="46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Noto Sans Symbols"/>
              <a:buNone/>
            </a:pPr>
            <a:endParaRPr sz="2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0" name="Google Shape;670;p40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40</a:t>
            </a:fld>
            <a:endParaRPr/>
          </a:p>
        </p:txBody>
      </p:sp>
      <p:pic>
        <p:nvPicPr>
          <p:cNvPr id="671" name="Google Shape;671;p4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0047" y="1647576"/>
            <a:ext cx="7563906" cy="3562847"/>
          </a:xfrm>
          <a:prstGeom prst="rect">
            <a:avLst/>
          </a:prstGeom>
          <a:noFill/>
          <a:ln>
            <a:noFill/>
          </a:ln>
        </p:spPr>
      </p:pic>
      <p:sp>
        <p:nvSpPr>
          <p:cNvPr id="672" name="Google Shape;672;p40"/>
          <p:cNvSpPr txBox="1"/>
          <p:nvPr/>
        </p:nvSpPr>
        <p:spPr>
          <a:xfrm>
            <a:off x="3193994" y="182217"/>
            <a:ext cx="2756011" cy="400110"/>
          </a:xfrm>
          <a:prstGeom prst="rect">
            <a:avLst/>
          </a:prstGeom>
          <a:solidFill>
            <a:srgbClr val="FEFF83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Posttraumatische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Kammerwinkel-Veränderungen</a:t>
            </a:r>
            <a:endParaRPr dirty="0"/>
          </a:p>
        </p:txBody>
      </p:sp>
      <p:sp>
        <p:nvSpPr>
          <p:cNvPr id="673" name="Google Shape;673;p40"/>
          <p:cNvSpPr txBox="1"/>
          <p:nvPr/>
        </p:nvSpPr>
        <p:spPr>
          <a:xfrm>
            <a:off x="457199" y="5983284"/>
            <a:ext cx="8229600" cy="3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(a) Gonioskopie </a:t>
            </a:r>
            <a:r>
              <a:rPr lang="en-US" sz="1200"/>
              <a:t>eines Zyklodialysespalts</a:t>
            </a:r>
            <a:r>
              <a:rPr lang="en-US" sz="1200" i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(b) Ultraschall-Biomikroskopie </a:t>
            </a:r>
            <a:r>
              <a:rPr lang="en-US" sz="1200"/>
              <a:t>eines Zyklodialysespalts</a:t>
            </a:r>
            <a:r>
              <a:rPr lang="en-US" sz="1200" i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die die Ablösung des Ziliarkörpers vom Sklerasporn </a:t>
            </a:r>
            <a:r>
              <a:rPr lang="en-US" sz="1200"/>
              <a:t>darstellt</a:t>
            </a:r>
            <a:r>
              <a:rPr lang="en-US" sz="1200" i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(Pfeil).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8" name="Google Shape;678;p41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41</a:t>
            </a:fld>
            <a:endParaRPr/>
          </a:p>
        </p:txBody>
      </p:sp>
      <p:pic>
        <p:nvPicPr>
          <p:cNvPr id="679" name="Google Shape;679;p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81162" y="1257088"/>
            <a:ext cx="5781675" cy="4343824"/>
          </a:xfrm>
          <a:prstGeom prst="rect">
            <a:avLst/>
          </a:prstGeom>
          <a:noFill/>
          <a:ln>
            <a:noFill/>
          </a:ln>
        </p:spPr>
      </p:pic>
      <p:sp>
        <p:nvSpPr>
          <p:cNvPr id="680" name="Google Shape;680;p41"/>
          <p:cNvSpPr txBox="1"/>
          <p:nvPr/>
        </p:nvSpPr>
        <p:spPr>
          <a:xfrm>
            <a:off x="1524000" y="5983284"/>
            <a:ext cx="6324600" cy="3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Swept-Source-AS (</a:t>
            </a:r>
            <a:r>
              <a:rPr lang="en-US" sz="1200">
                <a:solidFill>
                  <a:schemeClr val="dk1"/>
                </a:solidFill>
              </a:rPr>
              <a:t>anterior segment)</a:t>
            </a:r>
            <a:r>
              <a:rPr lang="en-US" sz="1200" b="0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-OCT</a:t>
            </a:r>
            <a:r>
              <a:rPr lang="en-US" sz="1200">
                <a:solidFill>
                  <a:schemeClr val="dk1"/>
                </a:solidFill>
              </a:rPr>
              <a:t> zeigt </a:t>
            </a:r>
            <a:r>
              <a:rPr lang="en-US" sz="1200" b="0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eine Iridodialyse </a:t>
            </a:r>
            <a:r>
              <a:rPr lang="en-US" sz="1200">
                <a:solidFill>
                  <a:schemeClr val="dk1"/>
                </a:solidFill>
              </a:rPr>
              <a:t>über 4</a:t>
            </a:r>
            <a:r>
              <a:rPr lang="en-US" sz="1200" b="0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und eine Zyklodialyse </a:t>
            </a:r>
            <a:r>
              <a:rPr lang="en-US" sz="1200">
                <a:solidFill>
                  <a:schemeClr val="dk1"/>
                </a:solidFill>
              </a:rPr>
              <a:t>über</a:t>
            </a:r>
            <a:r>
              <a:rPr lang="en-US" sz="1200" b="0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7 Uhr</a:t>
            </a:r>
            <a:r>
              <a:rPr lang="en-US" sz="1200">
                <a:solidFill>
                  <a:schemeClr val="dk1"/>
                </a:solidFill>
              </a:rPr>
              <a:t> Stunden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1" name="Google Shape;681;p41"/>
          <p:cNvSpPr txBox="1"/>
          <p:nvPr/>
        </p:nvSpPr>
        <p:spPr>
          <a:xfrm>
            <a:off x="3193994" y="182217"/>
            <a:ext cx="2756011" cy="400110"/>
          </a:xfrm>
          <a:prstGeom prst="rect">
            <a:avLst/>
          </a:prstGeom>
          <a:solidFill>
            <a:srgbClr val="FEFF83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Der Jacked-up-Winkel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>
          <a:extLst>
            <a:ext uri="{FF2B5EF4-FFF2-40B4-BE49-F238E27FC236}">
              <a16:creationId xmlns:a16="http://schemas.microsoft.com/office/drawing/2014/main" id="{D9DCC74F-DE23-674F-B1A5-5273067BB7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4">
            <a:extLst>
              <a:ext uri="{FF2B5EF4-FFF2-40B4-BE49-F238E27FC236}">
                <a16:creationId xmlns:a16="http://schemas.microsoft.com/office/drawing/2014/main" id="{B940586B-3110-3966-11C8-5FAD28CDB20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122238"/>
            <a:ext cx="7543800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A</a:t>
            </a:r>
            <a:endParaRPr/>
          </a:p>
        </p:txBody>
      </p:sp>
      <p:sp>
        <p:nvSpPr>
          <p:cNvPr id="206" name="Google Shape;206;p4">
            <a:extLst>
              <a:ext uri="{FF2B5EF4-FFF2-40B4-BE49-F238E27FC236}">
                <a16:creationId xmlns:a16="http://schemas.microsoft.com/office/drawing/2014/main" id="{53FF87FC-3D4E-F794-D476-0898A4E96057}"/>
              </a:ext>
            </a:extLst>
          </p:cNvPr>
          <p:cNvSpPr/>
          <p:nvPr/>
        </p:nvSpPr>
        <p:spPr>
          <a:xfrm>
            <a:off x="838200" y="4953000"/>
            <a:ext cx="304800" cy="685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" name="Google Shape;208;p4">
            <a:extLst>
              <a:ext uri="{FF2B5EF4-FFF2-40B4-BE49-F238E27FC236}">
                <a16:creationId xmlns:a16="http://schemas.microsoft.com/office/drawing/2014/main" id="{D85E2D5A-4F86-E2AE-CCE0-603EE11EDA64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</a:t>
            </a:fld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" name="Google Shape;209;p4">
            <a:extLst>
              <a:ext uri="{FF2B5EF4-FFF2-40B4-BE49-F238E27FC236}">
                <a16:creationId xmlns:a16="http://schemas.microsoft.com/office/drawing/2014/main" id="{7760A581-FDD0-B86D-101A-B00A9DC6BC51}"/>
              </a:ext>
            </a:extLst>
          </p:cNvPr>
          <p:cNvSpPr txBox="1"/>
          <p:nvPr/>
        </p:nvSpPr>
        <p:spPr>
          <a:xfrm>
            <a:off x="3193994" y="182217"/>
            <a:ext cx="2756011" cy="400110"/>
          </a:xfrm>
          <a:prstGeom prst="rect">
            <a:avLst/>
          </a:prstGeom>
          <a:solidFill>
            <a:srgbClr val="FEFF83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Posttraumatische</a:t>
            </a:r>
            <a:r>
              <a:rPr lang="en-US" sz="12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Kammerwinkel-Veränderungen</a:t>
            </a:r>
            <a:endParaRPr dirty="0"/>
          </a:p>
        </p:txBody>
      </p:sp>
      <p:sp>
        <p:nvSpPr>
          <p:cNvPr id="2" name="Google Shape;187;p3">
            <a:extLst>
              <a:ext uri="{FF2B5EF4-FFF2-40B4-BE49-F238E27FC236}">
                <a16:creationId xmlns:a16="http://schemas.microsoft.com/office/drawing/2014/main" id="{9D0930F3-72E1-D6DD-EA14-0B717FF98BFF}"/>
              </a:ext>
            </a:extLst>
          </p:cNvPr>
          <p:cNvSpPr/>
          <p:nvPr/>
        </p:nvSpPr>
        <p:spPr>
          <a:xfrm>
            <a:off x="263277" y="1125117"/>
            <a:ext cx="8382000" cy="54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40"/>
              <a:buFont typeface="Noto Sans Symbols"/>
              <a:buChar char="●"/>
            </a:pP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Drei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Arten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von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posttraumatischen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</a:rPr>
              <a:t>Kammerwinkelveränderungen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sz="2400" dirty="0"/>
          </a:p>
          <a:p>
            <a:pPr marL="692150" marR="0" lvl="1" indent="-347663" algn="l" rtl="0">
              <a:spcBef>
                <a:spcPts val="240"/>
              </a:spcBef>
              <a:spcAft>
                <a:spcPts val="0"/>
              </a:spcAft>
              <a:buClr>
                <a:schemeClr val="accent2"/>
              </a:buClr>
              <a:buSzPts val="840"/>
              <a:buFont typeface="Noto Sans Symbols"/>
              <a:buNone/>
            </a:pPr>
            <a:r>
              <a:rPr lang="en-US" sz="24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1) </a:t>
            </a:r>
            <a:r>
              <a:rPr lang="en-US" sz="2400" i="1" dirty="0" err="1">
                <a:solidFill>
                  <a:srgbClr val="0000FF"/>
                </a:solidFill>
              </a:rPr>
              <a:t>Kammerwinkelrezession</a:t>
            </a:r>
            <a:endParaRPr sz="2400" b="0" i="0" u="none" strike="noStrike" cap="none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87425" marR="0" lvl="2" indent="-293688" algn="l" rtl="0">
              <a:spcBef>
                <a:spcPts val="240"/>
              </a:spcBef>
              <a:spcAft>
                <a:spcPts val="0"/>
              </a:spcAft>
              <a:buClr>
                <a:schemeClr val="accent1"/>
              </a:buClr>
              <a:buSzPts val="840"/>
              <a:buFont typeface="Noto Sans Symbols"/>
              <a:buChar char="●"/>
            </a:pP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Riss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zwischen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den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longitudinalen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und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zirkulären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</a:rPr>
              <a:t>Muskelfasern</a:t>
            </a:r>
            <a:r>
              <a:rPr lang="en-US" sz="2400" dirty="0">
                <a:solidFill>
                  <a:schemeClr val="dk1"/>
                </a:solidFill>
              </a:rPr>
              <a:t> des </a:t>
            </a:r>
            <a:r>
              <a:rPr lang="en-US" sz="2400" dirty="0" err="1">
                <a:solidFill>
                  <a:schemeClr val="dk1"/>
                </a:solidFill>
              </a:rPr>
              <a:t>Ziliarkörpers</a:t>
            </a:r>
            <a:r>
              <a:rPr lang="en-US" sz="2400" dirty="0">
                <a:solidFill>
                  <a:schemeClr val="dk1"/>
                </a:solidFill>
              </a:rPr>
              <a:t> (ZK)</a:t>
            </a:r>
            <a:endParaRPr sz="2400" dirty="0"/>
          </a:p>
          <a:p>
            <a:pPr marL="987425" marR="0" lvl="2" indent="-293688" algn="l" rtl="0">
              <a:spcBef>
                <a:spcPts val="240"/>
              </a:spcBef>
              <a:spcAft>
                <a:spcPts val="0"/>
              </a:spcAft>
              <a:buClr>
                <a:schemeClr val="accent1"/>
              </a:buClr>
              <a:buSzPts val="840"/>
              <a:buFont typeface="Noto Sans Symbols"/>
              <a:buChar char="●"/>
            </a:pPr>
            <a:r>
              <a:rPr lang="en-US" sz="2400" b="0" i="0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Klassische</a:t>
            </a:r>
            <a:r>
              <a:rPr lang="en-US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Beschreibung</a:t>
            </a:r>
            <a:r>
              <a:rPr lang="en-US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Gonioskop</a:t>
            </a:r>
            <a:r>
              <a:rPr lang="en-US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: Breiter ZKB</a:t>
            </a:r>
            <a:endParaRPr sz="2400" dirty="0">
              <a:solidFill>
                <a:schemeClr val="tx1"/>
              </a:solidFill>
            </a:endParaRPr>
          </a:p>
          <a:p>
            <a:pPr marL="692150" marR="0" lvl="1" indent="-347663" algn="l" rtl="0">
              <a:spcBef>
                <a:spcPts val="240"/>
              </a:spcBef>
              <a:spcAft>
                <a:spcPts val="0"/>
              </a:spcAft>
              <a:buClr>
                <a:schemeClr val="accent2"/>
              </a:buClr>
              <a:buSzPts val="840"/>
              <a:buFont typeface="Noto Sans Symbols"/>
              <a:buNone/>
            </a:pPr>
            <a:r>
              <a:rPr lang="en-US" sz="2400" i="1" dirty="0">
                <a:solidFill>
                  <a:srgbClr val="BFBFBF"/>
                </a:solidFill>
              </a:rPr>
              <a:t>2) </a:t>
            </a:r>
            <a:r>
              <a:rPr lang="en-US" sz="2400" i="1" dirty="0" err="1">
                <a:solidFill>
                  <a:srgbClr val="BFBFBF"/>
                </a:solidFill>
              </a:rPr>
              <a:t>Zyklodialysespalt</a:t>
            </a:r>
            <a:endParaRPr sz="2400" dirty="0"/>
          </a:p>
          <a:p>
            <a:pPr marL="987425" marR="0" lvl="2" indent="-293688" algn="l" rtl="0">
              <a:spcBef>
                <a:spcPts val="240"/>
              </a:spcBef>
              <a:spcAft>
                <a:spcPts val="0"/>
              </a:spcAft>
              <a:buClr>
                <a:schemeClr val="accent1"/>
              </a:buClr>
              <a:buSzPts val="840"/>
              <a:buFont typeface="Noto Sans Symbols"/>
              <a:buChar char="●"/>
            </a:pPr>
            <a:r>
              <a:rPr lang="en-US" sz="2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CB </a:t>
            </a:r>
            <a:r>
              <a:rPr lang="en-US" sz="2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trennt</a:t>
            </a:r>
            <a:r>
              <a:rPr lang="en-US" sz="2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sich</a:t>
            </a:r>
            <a:r>
              <a:rPr lang="en-US" sz="2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von SS</a:t>
            </a:r>
            <a:endParaRPr sz="2400" dirty="0"/>
          </a:p>
          <a:p>
            <a:pPr marL="987425" marR="0" lvl="2" indent="-293688" algn="l" rtl="0">
              <a:spcBef>
                <a:spcPts val="240"/>
              </a:spcBef>
              <a:spcAft>
                <a:spcPts val="0"/>
              </a:spcAft>
              <a:buClr>
                <a:schemeClr val="accent1"/>
              </a:buClr>
              <a:buSzPts val="840"/>
              <a:buFont typeface="Noto Sans Symbols"/>
              <a:buChar char="●"/>
            </a:pPr>
            <a:r>
              <a:rPr lang="en-US" sz="2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Klassische</a:t>
            </a:r>
            <a:r>
              <a:rPr lang="en-US" sz="2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Beschreibung</a:t>
            </a:r>
            <a:r>
              <a:rPr lang="en-US" sz="2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2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Gonioskop</a:t>
            </a:r>
            <a:r>
              <a:rPr lang="en-US" sz="2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2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Glänzendes</a:t>
            </a:r>
            <a:r>
              <a:rPr lang="en-US" sz="2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SS</a:t>
            </a:r>
            <a:endParaRPr sz="2400" dirty="0"/>
          </a:p>
          <a:p>
            <a:pPr marL="692150" marR="0" lvl="1" indent="-347663" algn="l" rtl="0">
              <a:spcBef>
                <a:spcPts val="240"/>
              </a:spcBef>
              <a:spcAft>
                <a:spcPts val="0"/>
              </a:spcAft>
              <a:buClr>
                <a:schemeClr val="accent2"/>
              </a:buClr>
              <a:buSzPts val="840"/>
              <a:buFont typeface="Noto Sans Symbols"/>
              <a:buNone/>
            </a:pPr>
            <a:r>
              <a:rPr lang="en-US" sz="2400" b="0" i="1" u="none" strike="noStrike" cap="none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3) </a:t>
            </a:r>
            <a:r>
              <a:rPr lang="en-US" sz="2400" b="0" i="1" u="none" strike="noStrike" cap="none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Iridodialyse</a:t>
            </a:r>
            <a:endParaRPr sz="2400" b="0" i="1" u="none" strike="noStrike" cap="none" dirty="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87425" marR="0" lvl="2" indent="-293688" algn="l" rtl="0">
              <a:spcBef>
                <a:spcPts val="240"/>
              </a:spcBef>
              <a:spcAft>
                <a:spcPts val="0"/>
              </a:spcAft>
              <a:buClr>
                <a:schemeClr val="accent1"/>
              </a:buClr>
              <a:buSzPts val="840"/>
              <a:buFont typeface="Noto Sans Symbols"/>
              <a:buChar char="●"/>
            </a:pPr>
            <a:r>
              <a:rPr lang="en-US" sz="2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Riss an der </a:t>
            </a:r>
            <a:r>
              <a:rPr lang="en-US" sz="2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Iriswurzel</a:t>
            </a:r>
            <a:endParaRPr sz="2400" dirty="0"/>
          </a:p>
          <a:p>
            <a:pPr marL="987425" marR="0" lvl="2" indent="-191453" algn="l" rtl="0">
              <a:spcBef>
                <a:spcPts val="46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Noto Sans Symbols"/>
              <a:buNone/>
            </a:pPr>
            <a:endParaRPr sz="2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Google Shape;223;p5">
            <a:extLst>
              <a:ext uri="{FF2B5EF4-FFF2-40B4-BE49-F238E27FC236}">
                <a16:creationId xmlns:a16="http://schemas.microsoft.com/office/drawing/2014/main" id="{D6487BBA-5647-5613-4642-3ED21CDF4428}"/>
              </a:ext>
            </a:extLst>
          </p:cNvPr>
          <p:cNvSpPr txBox="1"/>
          <p:nvPr/>
        </p:nvSpPr>
        <p:spPr>
          <a:xfrm>
            <a:off x="7024171" y="3429000"/>
            <a:ext cx="1928700" cy="21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en-US" sz="1200" i="1" dirty="0">
                <a:solidFill>
                  <a:schemeClr val="dk1"/>
                </a:solidFill>
              </a:rPr>
              <a:t>ZKB</a:t>
            </a:r>
            <a:r>
              <a:rPr lang="en-US" sz="12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= </a:t>
            </a:r>
            <a:r>
              <a:rPr lang="en-US" sz="1200" b="0" i="1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8"/>
                  </a:ext>
                </a:extLst>
              </a:rPr>
              <a:t>Ziliarkörperband</a:t>
            </a:r>
            <a:r>
              <a:rPr lang="en-US" sz="12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 dirty="0"/>
          </a:p>
        </p:txBody>
      </p:sp>
      <p:sp>
        <p:nvSpPr>
          <p:cNvPr id="4" name="Google Shape;224;p5">
            <a:extLst>
              <a:ext uri="{FF2B5EF4-FFF2-40B4-BE49-F238E27FC236}">
                <a16:creationId xmlns:a16="http://schemas.microsoft.com/office/drawing/2014/main" id="{286AFE67-7AD6-D6E2-A38D-0D08E3673E28}"/>
              </a:ext>
            </a:extLst>
          </p:cNvPr>
          <p:cNvSpPr/>
          <p:nvPr/>
        </p:nvSpPr>
        <p:spPr>
          <a:xfrm>
            <a:off x="6825868" y="3029639"/>
            <a:ext cx="896956" cy="399361"/>
          </a:xfrm>
          <a:prstGeom prst="rect">
            <a:avLst/>
          </a:prstGeom>
          <a:solidFill>
            <a:srgbClr val="CCFFFF"/>
          </a:solidFill>
          <a:ln w="9525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Adjektiv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2907334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>
          <a:extLst>
            <a:ext uri="{FF2B5EF4-FFF2-40B4-BE49-F238E27FC236}">
              <a16:creationId xmlns:a16="http://schemas.microsoft.com/office/drawing/2014/main" id="{FB66F784-53BA-BFBE-A168-CC90FE51B8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4">
            <a:extLst>
              <a:ext uri="{FF2B5EF4-FFF2-40B4-BE49-F238E27FC236}">
                <a16:creationId xmlns:a16="http://schemas.microsoft.com/office/drawing/2014/main" id="{8B5DF6CB-2BE3-132A-B74F-97CB9CE662C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122238"/>
            <a:ext cx="7543800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A</a:t>
            </a:r>
            <a:endParaRPr/>
          </a:p>
        </p:txBody>
      </p:sp>
      <p:sp>
        <p:nvSpPr>
          <p:cNvPr id="206" name="Google Shape;206;p4">
            <a:extLst>
              <a:ext uri="{FF2B5EF4-FFF2-40B4-BE49-F238E27FC236}">
                <a16:creationId xmlns:a16="http://schemas.microsoft.com/office/drawing/2014/main" id="{9F025429-380E-D079-654A-A810BA8DE6DF}"/>
              </a:ext>
            </a:extLst>
          </p:cNvPr>
          <p:cNvSpPr/>
          <p:nvPr/>
        </p:nvSpPr>
        <p:spPr>
          <a:xfrm>
            <a:off x="838200" y="4953000"/>
            <a:ext cx="304800" cy="685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" name="Google Shape;208;p4">
            <a:extLst>
              <a:ext uri="{FF2B5EF4-FFF2-40B4-BE49-F238E27FC236}">
                <a16:creationId xmlns:a16="http://schemas.microsoft.com/office/drawing/2014/main" id="{CCD08A49-647E-FC45-B318-D0F51CC992FD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</a:t>
            </a:fld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" name="Google Shape;209;p4">
            <a:extLst>
              <a:ext uri="{FF2B5EF4-FFF2-40B4-BE49-F238E27FC236}">
                <a16:creationId xmlns:a16="http://schemas.microsoft.com/office/drawing/2014/main" id="{7150205C-D2E3-0F5C-3465-D401D8CCE26F}"/>
              </a:ext>
            </a:extLst>
          </p:cNvPr>
          <p:cNvSpPr txBox="1"/>
          <p:nvPr/>
        </p:nvSpPr>
        <p:spPr>
          <a:xfrm>
            <a:off x="3193994" y="182217"/>
            <a:ext cx="2756011" cy="400110"/>
          </a:xfrm>
          <a:prstGeom prst="rect">
            <a:avLst/>
          </a:prstGeom>
          <a:solidFill>
            <a:srgbClr val="FEFF83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Posttraumatische</a:t>
            </a:r>
            <a:r>
              <a:rPr lang="en-US" sz="12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Kammerwinkel-Veränderungen</a:t>
            </a:r>
            <a:endParaRPr dirty="0"/>
          </a:p>
        </p:txBody>
      </p:sp>
      <p:sp>
        <p:nvSpPr>
          <p:cNvPr id="2" name="Google Shape;187;p3">
            <a:extLst>
              <a:ext uri="{FF2B5EF4-FFF2-40B4-BE49-F238E27FC236}">
                <a16:creationId xmlns:a16="http://schemas.microsoft.com/office/drawing/2014/main" id="{D46B528E-DD61-5530-F0A2-5CA121DBED64}"/>
              </a:ext>
            </a:extLst>
          </p:cNvPr>
          <p:cNvSpPr/>
          <p:nvPr/>
        </p:nvSpPr>
        <p:spPr>
          <a:xfrm>
            <a:off x="263277" y="1125117"/>
            <a:ext cx="8382000" cy="54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40"/>
              <a:buFont typeface="Noto Sans Symbols"/>
              <a:buChar char="●"/>
            </a:pP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Drei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Arten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von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posttraumatischen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</a:rPr>
              <a:t>Kammerwinkelveränderungen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sz="2400" dirty="0"/>
          </a:p>
          <a:p>
            <a:pPr marL="692150" marR="0" lvl="1" indent="-347663" algn="l" rtl="0">
              <a:spcBef>
                <a:spcPts val="240"/>
              </a:spcBef>
              <a:spcAft>
                <a:spcPts val="0"/>
              </a:spcAft>
              <a:buClr>
                <a:schemeClr val="accent2"/>
              </a:buClr>
              <a:buSzPts val="840"/>
              <a:buFont typeface="Noto Sans Symbols"/>
              <a:buNone/>
            </a:pPr>
            <a:r>
              <a:rPr lang="en-US" sz="24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1) </a:t>
            </a:r>
            <a:r>
              <a:rPr lang="en-US" sz="2400" i="1" dirty="0" err="1">
                <a:solidFill>
                  <a:srgbClr val="0000FF"/>
                </a:solidFill>
              </a:rPr>
              <a:t>Kammerwinkelrezession</a:t>
            </a:r>
            <a:endParaRPr sz="2400" b="0" i="0" u="none" strike="noStrike" cap="none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87425" marR="0" lvl="2" indent="-293688" algn="l" rtl="0">
              <a:spcBef>
                <a:spcPts val="240"/>
              </a:spcBef>
              <a:spcAft>
                <a:spcPts val="0"/>
              </a:spcAft>
              <a:buClr>
                <a:schemeClr val="accent1"/>
              </a:buClr>
              <a:buSzPts val="840"/>
              <a:buFont typeface="Noto Sans Symbols"/>
              <a:buChar char="●"/>
            </a:pP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Riss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zwischen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den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longitudinalen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und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zirkulären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</a:rPr>
              <a:t>Muskelfasern</a:t>
            </a:r>
            <a:r>
              <a:rPr lang="en-US" sz="2400" dirty="0">
                <a:solidFill>
                  <a:schemeClr val="dk1"/>
                </a:solidFill>
              </a:rPr>
              <a:t> des </a:t>
            </a:r>
            <a:r>
              <a:rPr lang="en-US" sz="2400" dirty="0" err="1">
                <a:solidFill>
                  <a:schemeClr val="dk1"/>
                </a:solidFill>
              </a:rPr>
              <a:t>Ziliarkörpers</a:t>
            </a:r>
            <a:r>
              <a:rPr lang="en-US" sz="2400" dirty="0">
                <a:solidFill>
                  <a:schemeClr val="dk1"/>
                </a:solidFill>
              </a:rPr>
              <a:t> (ZK)</a:t>
            </a:r>
            <a:endParaRPr sz="2400" dirty="0"/>
          </a:p>
          <a:p>
            <a:pPr marL="987425" marR="0" lvl="2" indent="-293688" algn="l" rtl="0">
              <a:spcBef>
                <a:spcPts val="240"/>
              </a:spcBef>
              <a:spcAft>
                <a:spcPts val="0"/>
              </a:spcAft>
              <a:buClr>
                <a:schemeClr val="accent1"/>
              </a:buClr>
              <a:buSzPts val="840"/>
              <a:buFont typeface="Noto Sans Symbols"/>
              <a:buChar char="●"/>
            </a:pPr>
            <a:r>
              <a:rPr lang="en-US" sz="2400" b="0" i="0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Klassische</a:t>
            </a:r>
            <a:r>
              <a:rPr lang="en-US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Beschreibung</a:t>
            </a:r>
            <a:r>
              <a:rPr lang="en-US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Gonioskop</a:t>
            </a:r>
            <a:r>
              <a:rPr lang="en-US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: Breiter ZKB</a:t>
            </a:r>
            <a:endParaRPr sz="2400" dirty="0">
              <a:solidFill>
                <a:schemeClr val="tx1"/>
              </a:solidFill>
            </a:endParaRPr>
          </a:p>
          <a:p>
            <a:pPr marL="692150" marR="0" lvl="1" indent="-347663" algn="l" rtl="0">
              <a:spcBef>
                <a:spcPts val="240"/>
              </a:spcBef>
              <a:spcAft>
                <a:spcPts val="0"/>
              </a:spcAft>
              <a:buClr>
                <a:schemeClr val="accent2"/>
              </a:buClr>
              <a:buSzPts val="840"/>
              <a:buFont typeface="Noto Sans Symbols"/>
              <a:buNone/>
            </a:pPr>
            <a:r>
              <a:rPr lang="en-US" sz="2400" i="1" dirty="0">
                <a:solidFill>
                  <a:srgbClr val="BFBFBF"/>
                </a:solidFill>
              </a:rPr>
              <a:t>2) </a:t>
            </a:r>
            <a:r>
              <a:rPr lang="en-US" sz="2400" i="1" dirty="0" err="1">
                <a:solidFill>
                  <a:srgbClr val="BFBFBF"/>
                </a:solidFill>
              </a:rPr>
              <a:t>Zyklodialysespalt</a:t>
            </a:r>
            <a:endParaRPr sz="2400" dirty="0"/>
          </a:p>
          <a:p>
            <a:pPr marL="987425" marR="0" lvl="2" indent="-293688" algn="l" rtl="0">
              <a:spcBef>
                <a:spcPts val="240"/>
              </a:spcBef>
              <a:spcAft>
                <a:spcPts val="0"/>
              </a:spcAft>
              <a:buClr>
                <a:schemeClr val="accent1"/>
              </a:buClr>
              <a:buSzPts val="840"/>
              <a:buFont typeface="Noto Sans Symbols"/>
              <a:buChar char="●"/>
            </a:pPr>
            <a:r>
              <a:rPr lang="en-US" sz="2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CB </a:t>
            </a:r>
            <a:r>
              <a:rPr lang="en-US" sz="2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trennt</a:t>
            </a:r>
            <a:r>
              <a:rPr lang="en-US" sz="2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sich</a:t>
            </a:r>
            <a:r>
              <a:rPr lang="en-US" sz="2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von SS</a:t>
            </a:r>
            <a:endParaRPr sz="2400" dirty="0"/>
          </a:p>
          <a:p>
            <a:pPr marL="987425" marR="0" lvl="2" indent="-293688" algn="l" rtl="0">
              <a:spcBef>
                <a:spcPts val="240"/>
              </a:spcBef>
              <a:spcAft>
                <a:spcPts val="0"/>
              </a:spcAft>
              <a:buClr>
                <a:schemeClr val="accent1"/>
              </a:buClr>
              <a:buSzPts val="840"/>
              <a:buFont typeface="Noto Sans Symbols"/>
              <a:buChar char="●"/>
            </a:pPr>
            <a:r>
              <a:rPr lang="en-US" sz="2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Klassische</a:t>
            </a:r>
            <a:r>
              <a:rPr lang="en-US" sz="2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Beschreibung</a:t>
            </a:r>
            <a:r>
              <a:rPr lang="en-US" sz="2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2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Gonioskop</a:t>
            </a:r>
            <a:r>
              <a:rPr lang="en-US" sz="2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2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Glänzendes</a:t>
            </a:r>
            <a:r>
              <a:rPr lang="en-US" sz="2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SS</a:t>
            </a:r>
            <a:endParaRPr sz="2400" dirty="0"/>
          </a:p>
          <a:p>
            <a:pPr marL="692150" marR="0" lvl="1" indent="-347663" algn="l" rtl="0">
              <a:spcBef>
                <a:spcPts val="240"/>
              </a:spcBef>
              <a:spcAft>
                <a:spcPts val="0"/>
              </a:spcAft>
              <a:buClr>
                <a:schemeClr val="accent2"/>
              </a:buClr>
              <a:buSzPts val="840"/>
              <a:buFont typeface="Noto Sans Symbols"/>
              <a:buNone/>
            </a:pPr>
            <a:r>
              <a:rPr lang="en-US" sz="2400" b="0" i="1" u="none" strike="noStrike" cap="none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3) </a:t>
            </a:r>
            <a:r>
              <a:rPr lang="en-US" sz="2400" b="0" i="1" u="none" strike="noStrike" cap="none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Iridodialyse</a:t>
            </a:r>
            <a:endParaRPr sz="2400" b="0" i="1" u="none" strike="noStrike" cap="none" dirty="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87425" marR="0" lvl="2" indent="-293688" algn="l" rtl="0">
              <a:spcBef>
                <a:spcPts val="240"/>
              </a:spcBef>
              <a:spcAft>
                <a:spcPts val="0"/>
              </a:spcAft>
              <a:buClr>
                <a:schemeClr val="accent1"/>
              </a:buClr>
              <a:buSzPts val="840"/>
              <a:buFont typeface="Noto Sans Symbols"/>
              <a:buChar char="●"/>
            </a:pPr>
            <a:r>
              <a:rPr lang="en-US" sz="2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Riss an der </a:t>
            </a:r>
            <a:r>
              <a:rPr lang="en-US" sz="2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Iriswurzel</a:t>
            </a:r>
            <a:endParaRPr sz="2400" dirty="0"/>
          </a:p>
          <a:p>
            <a:pPr marL="987425" marR="0" lvl="2" indent="-191453" algn="l" rtl="0">
              <a:spcBef>
                <a:spcPts val="46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Noto Sans Symbols"/>
              <a:buNone/>
            </a:pPr>
            <a:endParaRPr sz="2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Google Shape;223;p5">
            <a:extLst>
              <a:ext uri="{FF2B5EF4-FFF2-40B4-BE49-F238E27FC236}">
                <a16:creationId xmlns:a16="http://schemas.microsoft.com/office/drawing/2014/main" id="{71DB205B-4B17-0785-04D1-56A171CB5065}"/>
              </a:ext>
            </a:extLst>
          </p:cNvPr>
          <p:cNvSpPr txBox="1"/>
          <p:nvPr/>
        </p:nvSpPr>
        <p:spPr>
          <a:xfrm>
            <a:off x="7024171" y="3429000"/>
            <a:ext cx="1928700" cy="21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en-US" sz="1200" i="1" dirty="0">
                <a:solidFill>
                  <a:schemeClr val="dk1"/>
                </a:solidFill>
              </a:rPr>
              <a:t>ZKB</a:t>
            </a:r>
            <a:r>
              <a:rPr lang="en-US" sz="12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= </a:t>
            </a:r>
            <a:r>
              <a:rPr lang="en-US" sz="1200" b="0" i="1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8"/>
                  </a:ext>
                </a:extLst>
              </a:rPr>
              <a:t>Ziliarkörperband</a:t>
            </a:r>
            <a:r>
              <a:rPr lang="en-US" sz="12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393850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7"/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  <p:pic>
        <p:nvPicPr>
          <p:cNvPr id="246" name="Google Shape;246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80646" y="1419225"/>
            <a:ext cx="5582708" cy="4019550"/>
          </a:xfrm>
          <a:prstGeom prst="rect">
            <a:avLst/>
          </a:prstGeom>
          <a:noFill/>
          <a:ln>
            <a:noFill/>
          </a:ln>
        </p:spPr>
      </p:pic>
      <p:sp>
        <p:nvSpPr>
          <p:cNvPr id="247" name="Google Shape;247;p7"/>
          <p:cNvSpPr txBox="1"/>
          <p:nvPr/>
        </p:nvSpPr>
        <p:spPr>
          <a:xfrm>
            <a:off x="704849" y="5543549"/>
            <a:ext cx="7734300" cy="5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</a:rPr>
              <a:t>Kammerw</a:t>
            </a:r>
            <a:r>
              <a:rPr lang="en-US" sz="1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inkelrezession</a:t>
            </a:r>
            <a:r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200">
                <a:solidFill>
                  <a:schemeClr val="dk1"/>
                </a:solidFill>
              </a:rPr>
              <a:t>Zu erkennen sind ein normaler Kammerwinkelabschnitt mit schmalem Ziliarkörperband (schwarze Pfeile), der Beginn der Kammerwinkelrezession (Pfeilspitze) sowie der nachfolgende rezessierte Kammerwinkel mit verbreitertem Ziliarkörperband (rote Pfeile).</a:t>
            </a:r>
            <a:endParaRPr/>
          </a:p>
        </p:txBody>
      </p:sp>
      <p:cxnSp>
        <p:nvCxnSpPr>
          <p:cNvPr id="248" name="Google Shape;248;p7"/>
          <p:cNvCxnSpPr/>
          <p:nvPr/>
        </p:nvCxnSpPr>
        <p:spPr>
          <a:xfrm>
            <a:off x="2819400" y="3886200"/>
            <a:ext cx="0" cy="3810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249" name="Google Shape;249;p7"/>
          <p:cNvCxnSpPr/>
          <p:nvPr/>
        </p:nvCxnSpPr>
        <p:spPr>
          <a:xfrm>
            <a:off x="2209800" y="4495800"/>
            <a:ext cx="0" cy="3810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250" name="Google Shape;250;p7"/>
          <p:cNvCxnSpPr/>
          <p:nvPr/>
        </p:nvCxnSpPr>
        <p:spPr>
          <a:xfrm>
            <a:off x="4648200" y="2590800"/>
            <a:ext cx="0" cy="38100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251" name="Google Shape;251;p7"/>
          <p:cNvCxnSpPr/>
          <p:nvPr/>
        </p:nvCxnSpPr>
        <p:spPr>
          <a:xfrm>
            <a:off x="3890749" y="3048000"/>
            <a:ext cx="0" cy="38100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252" name="Google Shape;252;p7"/>
          <p:cNvCxnSpPr/>
          <p:nvPr/>
        </p:nvCxnSpPr>
        <p:spPr>
          <a:xfrm>
            <a:off x="5486400" y="2250792"/>
            <a:ext cx="0" cy="38100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253" name="Google Shape;253;p7"/>
          <p:cNvSpPr/>
          <p:nvPr/>
        </p:nvSpPr>
        <p:spPr>
          <a:xfrm rot="10800000">
            <a:off x="3200400" y="3533774"/>
            <a:ext cx="152400" cy="276225"/>
          </a:xfrm>
          <a:prstGeom prst="triangle">
            <a:avLst>
              <a:gd name="adj" fmla="val 50000"/>
            </a:avLst>
          </a:prstGeom>
          <a:solidFill>
            <a:srgbClr val="0000FF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7"/>
          <p:cNvSpPr txBox="1"/>
          <p:nvPr/>
        </p:nvSpPr>
        <p:spPr>
          <a:xfrm>
            <a:off x="3193994" y="182217"/>
            <a:ext cx="2756011" cy="400110"/>
          </a:xfrm>
          <a:prstGeom prst="rect">
            <a:avLst/>
          </a:prstGeom>
          <a:solidFill>
            <a:srgbClr val="FEFF83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Posttraumatische</a:t>
            </a:r>
            <a:r>
              <a:rPr lang="en-US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Kammerwinkel-Veränderungen</a:t>
            </a:r>
            <a:endParaRPr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>
          <a:extLst>
            <a:ext uri="{FF2B5EF4-FFF2-40B4-BE49-F238E27FC236}">
              <a16:creationId xmlns:a16="http://schemas.microsoft.com/office/drawing/2014/main" id="{F7D1A615-25FB-0DC0-5061-7E555C06EF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4">
            <a:extLst>
              <a:ext uri="{FF2B5EF4-FFF2-40B4-BE49-F238E27FC236}">
                <a16:creationId xmlns:a16="http://schemas.microsoft.com/office/drawing/2014/main" id="{B19E16FB-DEAC-043A-A9F6-C42CB44295A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122238"/>
            <a:ext cx="7543800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A</a:t>
            </a:r>
            <a:endParaRPr/>
          </a:p>
        </p:txBody>
      </p:sp>
      <p:sp>
        <p:nvSpPr>
          <p:cNvPr id="206" name="Google Shape;206;p4">
            <a:extLst>
              <a:ext uri="{FF2B5EF4-FFF2-40B4-BE49-F238E27FC236}">
                <a16:creationId xmlns:a16="http://schemas.microsoft.com/office/drawing/2014/main" id="{4C22FF93-0F32-900E-E649-A65287AAF746}"/>
              </a:ext>
            </a:extLst>
          </p:cNvPr>
          <p:cNvSpPr/>
          <p:nvPr/>
        </p:nvSpPr>
        <p:spPr>
          <a:xfrm>
            <a:off x="838200" y="4953000"/>
            <a:ext cx="304800" cy="685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" name="Google Shape;208;p4">
            <a:extLst>
              <a:ext uri="{FF2B5EF4-FFF2-40B4-BE49-F238E27FC236}">
                <a16:creationId xmlns:a16="http://schemas.microsoft.com/office/drawing/2014/main" id="{6FBAAF9D-2F8B-8747-4067-CD3E4073778C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</a:t>
            </a:fld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" name="Google Shape;209;p4">
            <a:extLst>
              <a:ext uri="{FF2B5EF4-FFF2-40B4-BE49-F238E27FC236}">
                <a16:creationId xmlns:a16="http://schemas.microsoft.com/office/drawing/2014/main" id="{26A6F3B7-71FE-86F7-1350-E4CC0AD8D83B}"/>
              </a:ext>
            </a:extLst>
          </p:cNvPr>
          <p:cNvSpPr txBox="1"/>
          <p:nvPr/>
        </p:nvSpPr>
        <p:spPr>
          <a:xfrm>
            <a:off x="3193994" y="182217"/>
            <a:ext cx="2756011" cy="400110"/>
          </a:xfrm>
          <a:prstGeom prst="rect">
            <a:avLst/>
          </a:prstGeom>
          <a:solidFill>
            <a:srgbClr val="FEFF83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Posttraumatische</a:t>
            </a:r>
            <a:r>
              <a:rPr lang="en-US" sz="12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Kammerwinkel-Veränderungen</a:t>
            </a:r>
            <a:endParaRPr dirty="0"/>
          </a:p>
        </p:txBody>
      </p:sp>
      <p:sp>
        <p:nvSpPr>
          <p:cNvPr id="2" name="Google Shape;187;p3">
            <a:extLst>
              <a:ext uri="{FF2B5EF4-FFF2-40B4-BE49-F238E27FC236}">
                <a16:creationId xmlns:a16="http://schemas.microsoft.com/office/drawing/2014/main" id="{7F54CE52-E086-63CB-A722-79F73C6C9AC7}"/>
              </a:ext>
            </a:extLst>
          </p:cNvPr>
          <p:cNvSpPr/>
          <p:nvPr/>
        </p:nvSpPr>
        <p:spPr>
          <a:xfrm>
            <a:off x="263277" y="1125117"/>
            <a:ext cx="8382000" cy="54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40"/>
              <a:buFont typeface="Noto Sans Symbols"/>
              <a:buChar char="●"/>
            </a:pP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Drei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Arten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von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posttraumatischen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</a:rPr>
              <a:t>Kammerwinkelveränderungen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sz="2400" dirty="0"/>
          </a:p>
          <a:p>
            <a:pPr marL="692150" marR="0" lvl="1" indent="-347663" algn="l" rtl="0">
              <a:spcBef>
                <a:spcPts val="240"/>
              </a:spcBef>
              <a:spcAft>
                <a:spcPts val="0"/>
              </a:spcAft>
              <a:buClr>
                <a:schemeClr val="accent2"/>
              </a:buClr>
              <a:buSzPts val="840"/>
              <a:buFont typeface="Noto Sans Symbols"/>
              <a:buNone/>
            </a:pPr>
            <a:r>
              <a:rPr lang="en-US" sz="24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1) </a:t>
            </a:r>
            <a:r>
              <a:rPr lang="en-US" sz="2400" i="1" dirty="0" err="1">
                <a:solidFill>
                  <a:srgbClr val="0000FF"/>
                </a:solidFill>
              </a:rPr>
              <a:t>Kammerwinkelrezession</a:t>
            </a:r>
            <a:endParaRPr sz="2400" b="0" i="0" u="none" strike="noStrike" cap="none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87425" marR="0" lvl="2" indent="-293688" algn="l" rtl="0">
              <a:spcBef>
                <a:spcPts val="240"/>
              </a:spcBef>
              <a:spcAft>
                <a:spcPts val="0"/>
              </a:spcAft>
              <a:buClr>
                <a:schemeClr val="accent1"/>
              </a:buClr>
              <a:buSzPts val="840"/>
              <a:buFont typeface="Noto Sans Symbols"/>
              <a:buChar char="●"/>
            </a:pP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Riss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zwischen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den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longitudinalen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und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zirkulären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</a:rPr>
              <a:t>Muskelfasern</a:t>
            </a:r>
            <a:r>
              <a:rPr lang="en-US" sz="2400" dirty="0">
                <a:solidFill>
                  <a:schemeClr val="dk1"/>
                </a:solidFill>
              </a:rPr>
              <a:t> des </a:t>
            </a:r>
            <a:r>
              <a:rPr lang="en-US" sz="2400" dirty="0" err="1">
                <a:solidFill>
                  <a:schemeClr val="dk1"/>
                </a:solidFill>
              </a:rPr>
              <a:t>Ziliarkörpers</a:t>
            </a:r>
            <a:r>
              <a:rPr lang="en-US" sz="2400" dirty="0">
                <a:solidFill>
                  <a:schemeClr val="dk1"/>
                </a:solidFill>
              </a:rPr>
              <a:t> (ZK)</a:t>
            </a:r>
            <a:endParaRPr sz="2400" dirty="0"/>
          </a:p>
          <a:p>
            <a:pPr marL="987425" marR="0" lvl="2" indent="-293688" algn="l" rtl="0">
              <a:spcBef>
                <a:spcPts val="240"/>
              </a:spcBef>
              <a:spcAft>
                <a:spcPts val="0"/>
              </a:spcAft>
              <a:buClr>
                <a:schemeClr val="accent1"/>
              </a:buClr>
              <a:buSzPts val="840"/>
              <a:buFont typeface="Noto Sans Symbols"/>
              <a:buChar char="●"/>
            </a:pPr>
            <a:r>
              <a:rPr lang="en-US" sz="2400" b="0" i="0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Klassische</a:t>
            </a:r>
            <a:r>
              <a:rPr lang="en-US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Beschreibung</a:t>
            </a:r>
            <a:r>
              <a:rPr lang="en-US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Gonioskop</a:t>
            </a:r>
            <a:r>
              <a:rPr lang="en-US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: Breiter ZKB</a:t>
            </a:r>
            <a:endParaRPr sz="2400" dirty="0">
              <a:solidFill>
                <a:schemeClr val="tx1"/>
              </a:solidFill>
            </a:endParaRPr>
          </a:p>
          <a:p>
            <a:pPr marL="692150" marR="0" lvl="1" indent="-347663" algn="l" rtl="0">
              <a:spcBef>
                <a:spcPts val="240"/>
              </a:spcBef>
              <a:spcAft>
                <a:spcPts val="0"/>
              </a:spcAft>
              <a:buClr>
                <a:schemeClr val="accent2"/>
              </a:buClr>
              <a:buSzPts val="840"/>
              <a:buFont typeface="Noto Sans Symbols"/>
              <a:buNone/>
            </a:pPr>
            <a:r>
              <a:rPr lang="en-US" sz="2400" i="1" dirty="0">
                <a:solidFill>
                  <a:srgbClr val="BFBFBF"/>
                </a:solidFill>
              </a:rPr>
              <a:t>2) </a:t>
            </a:r>
            <a:r>
              <a:rPr lang="en-US" sz="2400" i="1" dirty="0" err="1">
                <a:solidFill>
                  <a:srgbClr val="0A09FF"/>
                </a:solidFill>
              </a:rPr>
              <a:t>Zyklodialysespalt</a:t>
            </a:r>
            <a:endParaRPr sz="2400" dirty="0">
              <a:solidFill>
                <a:srgbClr val="0A09FF"/>
              </a:solidFill>
            </a:endParaRPr>
          </a:p>
          <a:p>
            <a:pPr marL="987425" marR="0" lvl="2" indent="-293688" algn="l" rtl="0">
              <a:spcBef>
                <a:spcPts val="240"/>
              </a:spcBef>
              <a:spcAft>
                <a:spcPts val="0"/>
              </a:spcAft>
              <a:buClr>
                <a:schemeClr val="accent1"/>
              </a:buClr>
              <a:buSzPts val="840"/>
              <a:buFont typeface="Noto Sans Symbols"/>
              <a:buChar char="●"/>
            </a:pPr>
            <a:r>
              <a:rPr lang="en-US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CB </a:t>
            </a:r>
            <a:r>
              <a:rPr lang="en-US" sz="2400" b="0" i="0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trennt</a:t>
            </a:r>
            <a:r>
              <a:rPr lang="en-US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sich</a:t>
            </a:r>
            <a:r>
              <a:rPr lang="en-US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von SS</a:t>
            </a:r>
            <a:endParaRPr sz="2400" dirty="0">
              <a:solidFill>
                <a:schemeClr val="tx1"/>
              </a:solidFill>
            </a:endParaRPr>
          </a:p>
          <a:p>
            <a:pPr marL="987425" marR="0" lvl="2" indent="-293688" algn="l" rtl="0">
              <a:spcBef>
                <a:spcPts val="240"/>
              </a:spcBef>
              <a:spcAft>
                <a:spcPts val="0"/>
              </a:spcAft>
              <a:buClr>
                <a:schemeClr val="accent1"/>
              </a:buClr>
              <a:buSzPts val="840"/>
              <a:buFont typeface="Noto Sans Symbols"/>
              <a:buChar char="●"/>
            </a:pPr>
            <a:r>
              <a:rPr lang="en-US" sz="2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Klassische</a:t>
            </a:r>
            <a:r>
              <a:rPr lang="en-US" sz="2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Beschreibung</a:t>
            </a:r>
            <a:r>
              <a:rPr lang="en-US" sz="2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2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Gonioskop</a:t>
            </a:r>
            <a:r>
              <a:rPr lang="en-US" sz="2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2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Glänzendes</a:t>
            </a:r>
            <a:r>
              <a:rPr lang="en-US" sz="2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SS</a:t>
            </a:r>
            <a:endParaRPr sz="2400" dirty="0"/>
          </a:p>
          <a:p>
            <a:pPr marL="692150" marR="0" lvl="1" indent="-347663" algn="l" rtl="0">
              <a:spcBef>
                <a:spcPts val="240"/>
              </a:spcBef>
              <a:spcAft>
                <a:spcPts val="0"/>
              </a:spcAft>
              <a:buClr>
                <a:schemeClr val="accent2"/>
              </a:buClr>
              <a:buSzPts val="840"/>
              <a:buFont typeface="Noto Sans Symbols"/>
              <a:buNone/>
            </a:pPr>
            <a:r>
              <a:rPr lang="en-US" sz="2400" b="0" i="1" u="none" strike="noStrike" cap="none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3) </a:t>
            </a:r>
            <a:r>
              <a:rPr lang="en-US" sz="2400" b="0" i="1" u="none" strike="noStrike" cap="none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Iridodialyse</a:t>
            </a:r>
            <a:endParaRPr sz="2400" b="0" i="1" u="none" strike="noStrike" cap="none" dirty="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87425" marR="0" lvl="2" indent="-293688" algn="l" rtl="0">
              <a:spcBef>
                <a:spcPts val="240"/>
              </a:spcBef>
              <a:spcAft>
                <a:spcPts val="0"/>
              </a:spcAft>
              <a:buClr>
                <a:schemeClr val="accent1"/>
              </a:buClr>
              <a:buSzPts val="840"/>
              <a:buFont typeface="Noto Sans Symbols"/>
              <a:buChar char="●"/>
            </a:pPr>
            <a:r>
              <a:rPr lang="en-US" sz="2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Riss an der </a:t>
            </a:r>
            <a:r>
              <a:rPr lang="en-US" sz="2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Iriswurzel</a:t>
            </a:r>
            <a:endParaRPr sz="2400" dirty="0"/>
          </a:p>
          <a:p>
            <a:pPr marL="987425" marR="0" lvl="2" indent="-191453" algn="l" rtl="0">
              <a:spcBef>
                <a:spcPts val="46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Noto Sans Symbols"/>
              <a:buNone/>
            </a:pPr>
            <a:endParaRPr sz="2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Google Shape;223;p5">
            <a:extLst>
              <a:ext uri="{FF2B5EF4-FFF2-40B4-BE49-F238E27FC236}">
                <a16:creationId xmlns:a16="http://schemas.microsoft.com/office/drawing/2014/main" id="{586A81E8-2B4B-7EA1-3073-4BA45450C3FB}"/>
              </a:ext>
            </a:extLst>
          </p:cNvPr>
          <p:cNvSpPr txBox="1"/>
          <p:nvPr/>
        </p:nvSpPr>
        <p:spPr>
          <a:xfrm>
            <a:off x="7024171" y="3429000"/>
            <a:ext cx="1928700" cy="21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en-US" sz="1200" i="1" dirty="0">
                <a:solidFill>
                  <a:schemeClr val="dk1"/>
                </a:solidFill>
              </a:rPr>
              <a:t>ZKB</a:t>
            </a:r>
            <a:r>
              <a:rPr lang="en-US" sz="12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= </a:t>
            </a:r>
            <a:r>
              <a:rPr lang="en-US" sz="1200" b="0" i="1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8"/>
                  </a:ext>
                </a:extLst>
              </a:rPr>
              <a:t>Ziliarkörperband</a:t>
            </a:r>
            <a:r>
              <a:rPr lang="en-US" sz="12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 dirty="0"/>
          </a:p>
        </p:txBody>
      </p:sp>
      <p:sp>
        <p:nvSpPr>
          <p:cNvPr id="4" name="Google Shape;266;p8">
            <a:extLst>
              <a:ext uri="{FF2B5EF4-FFF2-40B4-BE49-F238E27FC236}">
                <a16:creationId xmlns:a16="http://schemas.microsoft.com/office/drawing/2014/main" id="{142AD03C-FBBA-607A-98FA-21F600A06AAA}"/>
              </a:ext>
            </a:extLst>
          </p:cNvPr>
          <p:cNvSpPr/>
          <p:nvPr/>
        </p:nvSpPr>
        <p:spPr>
          <a:xfrm>
            <a:off x="3842133" y="3830217"/>
            <a:ext cx="533400" cy="457200"/>
          </a:xfrm>
          <a:prstGeom prst="rect">
            <a:avLst/>
          </a:prstGeom>
          <a:solidFill>
            <a:srgbClr val="FFFFCC"/>
          </a:solidFill>
          <a:ln w="9525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Struktur</a:t>
            </a:r>
            <a:endParaRPr/>
          </a:p>
        </p:txBody>
      </p:sp>
      <p:sp>
        <p:nvSpPr>
          <p:cNvPr id="5" name="Google Shape;266;p8">
            <a:extLst>
              <a:ext uri="{FF2B5EF4-FFF2-40B4-BE49-F238E27FC236}">
                <a16:creationId xmlns:a16="http://schemas.microsoft.com/office/drawing/2014/main" id="{5787E86F-7920-C150-68A9-F382E9DC2DC0}"/>
              </a:ext>
            </a:extLst>
          </p:cNvPr>
          <p:cNvSpPr/>
          <p:nvPr/>
        </p:nvSpPr>
        <p:spPr>
          <a:xfrm>
            <a:off x="1143000" y="3830217"/>
            <a:ext cx="533400" cy="457200"/>
          </a:xfrm>
          <a:prstGeom prst="rect">
            <a:avLst/>
          </a:prstGeom>
          <a:solidFill>
            <a:srgbClr val="FFFFCC"/>
          </a:solidFill>
          <a:ln w="9525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25400" tIns="12700" rIns="25400" bIns="12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Struktur</a:t>
            </a:r>
            <a:endParaRPr/>
          </a:p>
        </p:txBody>
      </p:sp>
      <p:sp>
        <p:nvSpPr>
          <p:cNvPr id="6" name="Google Shape;288;p9">
            <a:extLst>
              <a:ext uri="{FF2B5EF4-FFF2-40B4-BE49-F238E27FC236}">
                <a16:creationId xmlns:a16="http://schemas.microsoft.com/office/drawing/2014/main" id="{D70EBEC3-CFE0-260A-F73E-B998DFEAFAF9}"/>
              </a:ext>
            </a:extLst>
          </p:cNvPr>
          <p:cNvSpPr txBox="1"/>
          <p:nvPr/>
        </p:nvSpPr>
        <p:spPr>
          <a:xfrm>
            <a:off x="5223684" y="3920317"/>
            <a:ext cx="145264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(SS =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Sklerasporn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762574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>
          <a:extLst>
            <a:ext uri="{FF2B5EF4-FFF2-40B4-BE49-F238E27FC236}">
              <a16:creationId xmlns:a16="http://schemas.microsoft.com/office/drawing/2014/main" id="{212690AF-5E03-0B1A-66D3-0DF6119120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4">
            <a:extLst>
              <a:ext uri="{FF2B5EF4-FFF2-40B4-BE49-F238E27FC236}">
                <a16:creationId xmlns:a16="http://schemas.microsoft.com/office/drawing/2014/main" id="{FBF5E38C-5183-93F8-0BAF-04BCA5F1DB2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122238"/>
            <a:ext cx="7543800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A</a:t>
            </a:r>
            <a:endParaRPr/>
          </a:p>
        </p:txBody>
      </p:sp>
      <p:sp>
        <p:nvSpPr>
          <p:cNvPr id="206" name="Google Shape;206;p4">
            <a:extLst>
              <a:ext uri="{FF2B5EF4-FFF2-40B4-BE49-F238E27FC236}">
                <a16:creationId xmlns:a16="http://schemas.microsoft.com/office/drawing/2014/main" id="{061D9DC6-7B18-2704-DE91-14AF031A87B9}"/>
              </a:ext>
            </a:extLst>
          </p:cNvPr>
          <p:cNvSpPr/>
          <p:nvPr/>
        </p:nvSpPr>
        <p:spPr>
          <a:xfrm>
            <a:off x="838200" y="4953000"/>
            <a:ext cx="304800" cy="685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" name="Google Shape;208;p4">
            <a:extLst>
              <a:ext uri="{FF2B5EF4-FFF2-40B4-BE49-F238E27FC236}">
                <a16:creationId xmlns:a16="http://schemas.microsoft.com/office/drawing/2014/main" id="{E8B360A5-BB66-E350-9556-A0F6C31971AD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9</a:t>
            </a:fld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" name="Google Shape;209;p4">
            <a:extLst>
              <a:ext uri="{FF2B5EF4-FFF2-40B4-BE49-F238E27FC236}">
                <a16:creationId xmlns:a16="http://schemas.microsoft.com/office/drawing/2014/main" id="{71C1076E-BAE9-162A-DD5B-148E4E485CAD}"/>
              </a:ext>
            </a:extLst>
          </p:cNvPr>
          <p:cNvSpPr txBox="1"/>
          <p:nvPr/>
        </p:nvSpPr>
        <p:spPr>
          <a:xfrm>
            <a:off x="3193994" y="182217"/>
            <a:ext cx="2756011" cy="400110"/>
          </a:xfrm>
          <a:prstGeom prst="rect">
            <a:avLst/>
          </a:prstGeom>
          <a:solidFill>
            <a:srgbClr val="FEFF83"/>
          </a:solidFill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Posttraumatische</a:t>
            </a:r>
            <a:r>
              <a:rPr lang="en-US" sz="12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Kammerwinkel-Veränderungen</a:t>
            </a:r>
            <a:endParaRPr dirty="0"/>
          </a:p>
        </p:txBody>
      </p:sp>
      <p:sp>
        <p:nvSpPr>
          <p:cNvPr id="2" name="Google Shape;187;p3">
            <a:extLst>
              <a:ext uri="{FF2B5EF4-FFF2-40B4-BE49-F238E27FC236}">
                <a16:creationId xmlns:a16="http://schemas.microsoft.com/office/drawing/2014/main" id="{BC59E5EB-62C4-5E85-B6D4-21314B7C0756}"/>
              </a:ext>
            </a:extLst>
          </p:cNvPr>
          <p:cNvSpPr/>
          <p:nvPr/>
        </p:nvSpPr>
        <p:spPr>
          <a:xfrm>
            <a:off x="263277" y="1125117"/>
            <a:ext cx="8382000" cy="54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40"/>
              <a:buFont typeface="Noto Sans Symbols"/>
              <a:buChar char="●"/>
            </a:pP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Drei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Arten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von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posttraumatischen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</a:rPr>
              <a:t>Kammerwinkelveränderungen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sz="2400" dirty="0"/>
          </a:p>
          <a:p>
            <a:pPr marL="692150" marR="0" lvl="1" indent="-347663" algn="l" rtl="0">
              <a:spcBef>
                <a:spcPts val="240"/>
              </a:spcBef>
              <a:spcAft>
                <a:spcPts val="0"/>
              </a:spcAft>
              <a:buClr>
                <a:schemeClr val="accent2"/>
              </a:buClr>
              <a:buSzPts val="840"/>
              <a:buFont typeface="Noto Sans Symbols"/>
              <a:buNone/>
            </a:pPr>
            <a:r>
              <a:rPr lang="en-US" sz="24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1) </a:t>
            </a:r>
            <a:r>
              <a:rPr lang="en-US" sz="2400" i="1" dirty="0" err="1">
                <a:solidFill>
                  <a:srgbClr val="0000FF"/>
                </a:solidFill>
              </a:rPr>
              <a:t>Kammerwinkelrezession</a:t>
            </a:r>
            <a:endParaRPr sz="2400" b="0" i="0" u="none" strike="noStrike" cap="none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87425" marR="0" lvl="2" indent="-293688" algn="l" rtl="0">
              <a:spcBef>
                <a:spcPts val="240"/>
              </a:spcBef>
              <a:spcAft>
                <a:spcPts val="0"/>
              </a:spcAft>
              <a:buClr>
                <a:schemeClr val="accent1"/>
              </a:buClr>
              <a:buSzPts val="840"/>
              <a:buFont typeface="Noto Sans Symbols"/>
              <a:buChar char="●"/>
            </a:pP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Riss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zwischen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den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longitudinalen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und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zirkulären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</a:rPr>
              <a:t>Muskelfasern</a:t>
            </a:r>
            <a:r>
              <a:rPr lang="en-US" sz="2400" dirty="0">
                <a:solidFill>
                  <a:schemeClr val="dk1"/>
                </a:solidFill>
              </a:rPr>
              <a:t> des </a:t>
            </a:r>
            <a:r>
              <a:rPr lang="en-US" sz="2400" dirty="0" err="1">
                <a:solidFill>
                  <a:schemeClr val="dk1"/>
                </a:solidFill>
              </a:rPr>
              <a:t>Ziliarkörpers</a:t>
            </a:r>
            <a:r>
              <a:rPr lang="en-US" sz="2400" dirty="0">
                <a:solidFill>
                  <a:schemeClr val="dk1"/>
                </a:solidFill>
              </a:rPr>
              <a:t> (ZK)</a:t>
            </a:r>
            <a:endParaRPr sz="2400" dirty="0"/>
          </a:p>
          <a:p>
            <a:pPr marL="987425" marR="0" lvl="2" indent="-293688" algn="l" rtl="0">
              <a:spcBef>
                <a:spcPts val="240"/>
              </a:spcBef>
              <a:spcAft>
                <a:spcPts val="0"/>
              </a:spcAft>
              <a:buClr>
                <a:schemeClr val="accent1"/>
              </a:buClr>
              <a:buSzPts val="840"/>
              <a:buFont typeface="Noto Sans Symbols"/>
              <a:buChar char="●"/>
            </a:pPr>
            <a:r>
              <a:rPr lang="en-US" sz="2400" b="0" i="0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Klassische</a:t>
            </a:r>
            <a:r>
              <a:rPr lang="en-US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Beschreibung</a:t>
            </a:r>
            <a:r>
              <a:rPr lang="en-US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Gonioskop</a:t>
            </a:r>
            <a:r>
              <a:rPr lang="en-US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: Breiter ZKB</a:t>
            </a:r>
            <a:endParaRPr sz="2400" dirty="0">
              <a:solidFill>
                <a:schemeClr val="tx1"/>
              </a:solidFill>
            </a:endParaRPr>
          </a:p>
          <a:p>
            <a:pPr marL="692150" marR="0" lvl="1" indent="-347663" algn="l" rtl="0">
              <a:spcBef>
                <a:spcPts val="240"/>
              </a:spcBef>
              <a:spcAft>
                <a:spcPts val="0"/>
              </a:spcAft>
              <a:buClr>
                <a:schemeClr val="accent2"/>
              </a:buClr>
              <a:buSzPts val="840"/>
              <a:buFont typeface="Noto Sans Symbols"/>
              <a:buNone/>
            </a:pPr>
            <a:r>
              <a:rPr lang="en-US" sz="2400" i="1" dirty="0">
                <a:solidFill>
                  <a:srgbClr val="BFBFBF"/>
                </a:solidFill>
              </a:rPr>
              <a:t>2) </a:t>
            </a:r>
            <a:r>
              <a:rPr lang="en-US" sz="2400" i="1" dirty="0" err="1">
                <a:solidFill>
                  <a:srgbClr val="0A09FF"/>
                </a:solidFill>
              </a:rPr>
              <a:t>Zyklodialysespalt</a:t>
            </a:r>
            <a:endParaRPr sz="2400" dirty="0">
              <a:solidFill>
                <a:srgbClr val="0A09FF"/>
              </a:solidFill>
            </a:endParaRPr>
          </a:p>
          <a:p>
            <a:pPr marL="987425" marR="0" lvl="2" indent="-293688" algn="l" rtl="0">
              <a:spcBef>
                <a:spcPts val="240"/>
              </a:spcBef>
              <a:spcAft>
                <a:spcPts val="0"/>
              </a:spcAft>
              <a:buClr>
                <a:schemeClr val="accent1"/>
              </a:buClr>
              <a:buSzPts val="840"/>
              <a:buFont typeface="Noto Sans Symbols"/>
              <a:buChar char="●"/>
            </a:pPr>
            <a:r>
              <a:rPr lang="en-US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ZK </a:t>
            </a:r>
            <a:r>
              <a:rPr lang="en-US" sz="2400" b="0" i="0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trennt</a:t>
            </a:r>
            <a:r>
              <a:rPr lang="en-US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sich</a:t>
            </a:r>
            <a:r>
              <a:rPr lang="en-US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von SS</a:t>
            </a:r>
            <a:endParaRPr sz="2400" dirty="0">
              <a:solidFill>
                <a:schemeClr val="tx1"/>
              </a:solidFill>
            </a:endParaRPr>
          </a:p>
          <a:p>
            <a:pPr marL="987425" marR="0" lvl="2" indent="-293688" algn="l" rtl="0">
              <a:spcBef>
                <a:spcPts val="240"/>
              </a:spcBef>
              <a:spcAft>
                <a:spcPts val="0"/>
              </a:spcAft>
              <a:buClr>
                <a:schemeClr val="accent1"/>
              </a:buClr>
              <a:buSzPts val="840"/>
              <a:buFont typeface="Noto Sans Symbols"/>
              <a:buChar char="●"/>
            </a:pPr>
            <a:r>
              <a:rPr lang="en-US" sz="2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Klassische</a:t>
            </a:r>
            <a:r>
              <a:rPr lang="en-US" sz="2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Beschreibung</a:t>
            </a:r>
            <a:r>
              <a:rPr lang="en-US" sz="2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im</a:t>
            </a:r>
            <a:r>
              <a:rPr lang="en-US" sz="2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Gonioskop</a:t>
            </a:r>
            <a:r>
              <a:rPr lang="en-US" sz="2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2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Glänzendes</a:t>
            </a:r>
            <a:r>
              <a:rPr lang="en-US" sz="2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SS</a:t>
            </a:r>
            <a:endParaRPr sz="2400" dirty="0"/>
          </a:p>
          <a:p>
            <a:pPr marL="692150" marR="0" lvl="1" indent="-347663" algn="l" rtl="0">
              <a:spcBef>
                <a:spcPts val="240"/>
              </a:spcBef>
              <a:spcAft>
                <a:spcPts val="0"/>
              </a:spcAft>
              <a:buClr>
                <a:schemeClr val="accent2"/>
              </a:buClr>
              <a:buSzPts val="840"/>
              <a:buFont typeface="Noto Sans Symbols"/>
              <a:buNone/>
            </a:pPr>
            <a:r>
              <a:rPr lang="en-US" sz="2400" b="0" i="1" u="none" strike="noStrike" cap="none" dirty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3) </a:t>
            </a:r>
            <a:r>
              <a:rPr lang="en-US" sz="2400" b="0" i="1" u="none" strike="noStrike" cap="none" dirty="0" err="1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Iridodialyse</a:t>
            </a:r>
            <a:endParaRPr sz="2400" b="0" i="1" u="none" strike="noStrike" cap="none" dirty="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87425" marR="0" lvl="2" indent="-293688" algn="l" rtl="0">
              <a:spcBef>
                <a:spcPts val="240"/>
              </a:spcBef>
              <a:spcAft>
                <a:spcPts val="0"/>
              </a:spcAft>
              <a:buClr>
                <a:schemeClr val="accent1"/>
              </a:buClr>
              <a:buSzPts val="840"/>
              <a:buFont typeface="Noto Sans Symbols"/>
              <a:buChar char="●"/>
            </a:pPr>
            <a:r>
              <a:rPr lang="en-US" sz="2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Riss an der </a:t>
            </a:r>
            <a:r>
              <a:rPr lang="en-US" sz="2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Iriswurzel</a:t>
            </a:r>
            <a:endParaRPr sz="2400" dirty="0"/>
          </a:p>
          <a:p>
            <a:pPr marL="987425" marR="0" lvl="2" indent="-191453" algn="l" rtl="0">
              <a:spcBef>
                <a:spcPts val="46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Noto Sans Symbols"/>
              <a:buNone/>
            </a:pPr>
            <a:endParaRPr sz="2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Google Shape;223;p5">
            <a:extLst>
              <a:ext uri="{FF2B5EF4-FFF2-40B4-BE49-F238E27FC236}">
                <a16:creationId xmlns:a16="http://schemas.microsoft.com/office/drawing/2014/main" id="{704E4C11-96CA-EFB3-15E6-381DB44B2F5D}"/>
              </a:ext>
            </a:extLst>
          </p:cNvPr>
          <p:cNvSpPr txBox="1"/>
          <p:nvPr/>
        </p:nvSpPr>
        <p:spPr>
          <a:xfrm>
            <a:off x="7024171" y="3429000"/>
            <a:ext cx="1928700" cy="21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en-US" sz="1200" i="1" dirty="0">
                <a:solidFill>
                  <a:schemeClr val="dk1"/>
                </a:solidFill>
              </a:rPr>
              <a:t>ZKB</a:t>
            </a:r>
            <a:r>
              <a:rPr lang="en-US" sz="12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= </a:t>
            </a:r>
            <a:r>
              <a:rPr lang="en-US" sz="1200" b="0" i="1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8"/>
                  </a:ext>
                </a:extLst>
              </a:rPr>
              <a:t>Ziliarkörperband</a:t>
            </a:r>
            <a:r>
              <a:rPr lang="en-US" sz="12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 dirty="0"/>
          </a:p>
        </p:txBody>
      </p:sp>
      <p:sp>
        <p:nvSpPr>
          <p:cNvPr id="6" name="Google Shape;288;p9">
            <a:extLst>
              <a:ext uri="{FF2B5EF4-FFF2-40B4-BE49-F238E27FC236}">
                <a16:creationId xmlns:a16="http://schemas.microsoft.com/office/drawing/2014/main" id="{D50234CF-49DE-2E39-9D51-1EDA79C64979}"/>
              </a:ext>
            </a:extLst>
          </p:cNvPr>
          <p:cNvSpPr txBox="1"/>
          <p:nvPr/>
        </p:nvSpPr>
        <p:spPr>
          <a:xfrm>
            <a:off x="5223684" y="3920317"/>
            <a:ext cx="145264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12700" rIns="25400" bIns="12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(SS = </a:t>
            </a:r>
            <a:r>
              <a:rPr lang="en-US" sz="12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Sklerasporn</a:t>
            </a:r>
            <a:r>
              <a:rPr lang="en-US" sz="12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28590126"/>
      </p:ext>
    </p:extLst>
  </p:cSld>
  <p:clrMapOvr>
    <a:masterClrMapping/>
  </p:clrMapOvr>
</p:sld>
</file>

<file path=ppt/theme/theme1.xml><?xml version="1.0" encoding="utf-8"?>
<a:theme xmlns:a="http://schemas.openxmlformats.org/drawingml/2006/main" name="Network">
  <a:themeElements>
    <a:clrScheme name="Network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3175</Words>
  <Application>Microsoft Macintosh PowerPoint</Application>
  <PresentationFormat>On-screen Show (4:3)</PresentationFormat>
  <Paragraphs>530</Paragraphs>
  <Slides>41</Slides>
  <Notes>41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6" baseType="lpstr">
      <vt:lpstr>Arial</vt:lpstr>
      <vt:lpstr>Noto Sans Symbols</vt:lpstr>
      <vt:lpstr>Calibri</vt:lpstr>
      <vt:lpstr>Caveat</vt:lpstr>
      <vt:lpstr>Network</vt:lpstr>
      <vt:lpstr>F</vt:lpstr>
      <vt:lpstr>A</vt:lpstr>
      <vt:lpstr>F</vt:lpstr>
      <vt:lpstr>A</vt:lpstr>
      <vt:lpstr>A</vt:lpstr>
      <vt:lpstr>A</vt:lpstr>
      <vt:lpstr>PowerPoint Presentation</vt:lpstr>
      <vt:lpstr>A</vt:lpstr>
      <vt:lpstr>A</vt:lpstr>
      <vt:lpstr>A</vt:lpstr>
      <vt:lpstr>A</vt:lpstr>
      <vt:lpstr>PowerPoint Presentation</vt:lpstr>
      <vt:lpstr>A</vt:lpstr>
      <vt:lpstr>A</vt:lpstr>
      <vt:lpstr>PowerPoint Presentation</vt:lpstr>
      <vt:lpstr>F</vt:lpstr>
      <vt:lpstr>A</vt:lpstr>
      <vt:lpstr>F</vt:lpstr>
      <vt:lpstr>A</vt:lpstr>
      <vt:lpstr>F</vt:lpstr>
      <vt:lpstr>A</vt:lpstr>
      <vt:lpstr>F</vt:lpstr>
      <vt:lpstr>A</vt:lpstr>
      <vt:lpstr>F</vt:lpstr>
      <vt:lpstr>Fragen und Antworten</vt:lpstr>
      <vt:lpstr>A</vt:lpstr>
      <vt:lpstr>F</vt:lpstr>
      <vt:lpstr>A</vt:lpstr>
      <vt:lpstr>F</vt:lpstr>
      <vt:lpstr>A</vt:lpstr>
      <vt:lpstr>F</vt:lpstr>
      <vt:lpstr>A</vt:lpstr>
      <vt:lpstr>PowerPoint Presentation</vt:lpstr>
      <vt:lpstr>F</vt:lpstr>
      <vt:lpstr>A</vt:lpstr>
      <vt:lpstr>F</vt:lpstr>
      <vt:lpstr>A</vt:lpstr>
      <vt:lpstr>F</vt:lpstr>
      <vt:lpstr>A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Steven Flynn</dc:creator>
  <cp:lastModifiedBy>Assaf Abdelrahman</cp:lastModifiedBy>
  <cp:revision>2</cp:revision>
  <dcterms:created xsi:type="dcterms:W3CDTF">2008-09-11T18:03:03Z</dcterms:created>
  <dcterms:modified xsi:type="dcterms:W3CDTF">2026-08-21T14:07:22Z</dcterms:modified>
</cp:coreProperties>
</file>